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D3FABB-A183-4456-8F99-9026BC8DA993}" v="4" dt="2023-12-18T17:58:09.795"/>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5" d="100"/>
          <a:sy n="165" d="100"/>
        </p:scale>
        <p:origin x="156" y="4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Kjetil Utrimark" userId="1279c3cc-6e74-4314-a4cd-7d733113e553" providerId="ADAL" clId="{C35003BB-EC0F-4536-AA50-9874BEBFF042}"/>
    <pc:docChg chg="modSld">
      <pc:chgData name="Kjetil Utrimark" userId="1279c3cc-6e74-4314-a4cd-7d733113e553" providerId="ADAL" clId="{C35003BB-EC0F-4536-AA50-9874BEBFF042}" dt="2023-12-15T13:45:55.604" v="75" actId="20577"/>
      <pc:docMkLst>
        <pc:docMk/>
      </pc:docMkLst>
      <pc:sldChg chg="modSp mod">
        <pc:chgData name="Kjetil Utrimark" userId="1279c3cc-6e74-4314-a4cd-7d733113e553" providerId="ADAL" clId="{C35003BB-EC0F-4536-AA50-9874BEBFF042}" dt="2023-12-15T13:45:55.604" v="75" actId="20577"/>
        <pc:sldMkLst>
          <pc:docMk/>
          <pc:sldMk cId="3191417455" sldId="264"/>
        </pc:sldMkLst>
        <pc:graphicFrameChg chg="mod modGraphic">
          <ac:chgData name="Kjetil Utrimark" userId="1279c3cc-6e74-4314-a4cd-7d733113e553" providerId="ADAL" clId="{C35003BB-EC0F-4536-AA50-9874BEBFF042}" dt="2023-12-15T13:40:50.986" v="37" actId="20577"/>
          <ac:graphicFrameMkLst>
            <pc:docMk/>
            <pc:sldMk cId="3191417455" sldId="264"/>
            <ac:graphicFrameMk id="6" creationId="{7C9E829E-CD53-9147-A035-47F021DC1DF2}"/>
          </ac:graphicFrameMkLst>
        </pc:graphicFrameChg>
        <pc:graphicFrameChg chg="mod modGraphic">
          <ac:chgData name="Kjetil Utrimark" userId="1279c3cc-6e74-4314-a4cd-7d733113e553" providerId="ADAL" clId="{C35003BB-EC0F-4536-AA50-9874BEBFF042}" dt="2023-12-15T13:45:55.604" v="75" actId="20577"/>
          <ac:graphicFrameMkLst>
            <pc:docMk/>
            <pc:sldMk cId="3191417455" sldId="264"/>
            <ac:graphicFrameMk id="8" creationId="{9A7836F5-DA16-D742-81B8-273E5FA233B4}"/>
          </ac:graphicFrameMkLst>
        </pc:graphicFrameChg>
      </pc:sldChg>
    </pc:docChg>
  </pc:docChgLst>
  <pc:docChgLst>
    <pc:chgData name="Jan Steinar Kveno" userId="1eb52f07-71e5-4d14-92c8-33481ad15a69" providerId="ADAL" clId="{FEDD8763-B1D2-4AED-BD24-AA8072F3A9B9}"/>
    <pc:docChg chg="custSel modSld">
      <pc:chgData name="Jan Steinar Kveno" userId="1eb52f07-71e5-4d14-92c8-33481ad15a69" providerId="ADAL" clId="{FEDD8763-B1D2-4AED-BD24-AA8072F3A9B9}" dt="2023-12-15T07:29:07.591" v="1384" actId="14100"/>
      <pc:docMkLst>
        <pc:docMk/>
      </pc:docMkLst>
      <pc:sldChg chg="modSp mod">
        <pc:chgData name="Jan Steinar Kveno" userId="1eb52f07-71e5-4d14-92c8-33481ad15a69" providerId="ADAL" clId="{FEDD8763-B1D2-4AED-BD24-AA8072F3A9B9}" dt="2023-12-15T07:29:07.591" v="1384" actId="14100"/>
        <pc:sldMkLst>
          <pc:docMk/>
          <pc:sldMk cId="3191417455" sldId="264"/>
        </pc:sldMkLst>
        <pc:spChg chg="mod">
          <ac:chgData name="Jan Steinar Kveno" userId="1eb52f07-71e5-4d14-92c8-33481ad15a69" providerId="ADAL" clId="{FEDD8763-B1D2-4AED-BD24-AA8072F3A9B9}" dt="2023-12-13T09:59:01.873" v="1066" actId="1076"/>
          <ac:spMkLst>
            <pc:docMk/>
            <pc:sldMk cId="3191417455" sldId="264"/>
            <ac:spMk id="2" creationId="{093B2461-9510-46B3-8D5C-42F0E31EF96B}"/>
          </ac:spMkLst>
        </pc:spChg>
        <pc:graphicFrameChg chg="mod modGraphic">
          <ac:chgData name="Jan Steinar Kveno" userId="1eb52f07-71e5-4d14-92c8-33481ad15a69" providerId="ADAL" clId="{FEDD8763-B1D2-4AED-BD24-AA8072F3A9B9}" dt="2023-12-13T10:09:07.597" v="1222" actId="1076"/>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FEDD8763-B1D2-4AED-BD24-AA8072F3A9B9}" dt="2023-12-15T07:29:07.591" v="1384" actId="14100"/>
          <ac:graphicFrameMkLst>
            <pc:docMk/>
            <pc:sldMk cId="3191417455" sldId="264"/>
            <ac:graphicFrameMk id="8" creationId="{9A7836F5-DA16-D742-81B8-273E5FA233B4}"/>
          </ac:graphicFrameMkLst>
        </pc:graphicFrameChg>
        <pc:picChg chg="mod">
          <ac:chgData name="Jan Steinar Kveno" userId="1eb52f07-71e5-4d14-92c8-33481ad15a69" providerId="ADAL" clId="{FEDD8763-B1D2-4AED-BD24-AA8072F3A9B9}" dt="2023-12-13T09:59:38.191" v="1070" actId="1076"/>
          <ac:picMkLst>
            <pc:docMk/>
            <pc:sldMk cId="3191417455" sldId="264"/>
            <ac:picMk id="9" creationId="{46207CA9-8ACC-DFB0-F7F8-123922992ED1}"/>
          </ac:picMkLst>
        </pc:picChg>
      </pc:sldChg>
    </pc:docChg>
  </pc:docChgLst>
  <pc:docChgLst>
    <pc:chgData name="Jan Steinar Kveno" userId="1eb52f07-71e5-4d14-92c8-33481ad15a69" providerId="ADAL" clId="{57D3FABB-A183-4456-8F99-9026BC8DA993}"/>
    <pc:docChg chg="modSld">
      <pc:chgData name="Jan Steinar Kveno" userId="1eb52f07-71e5-4d14-92c8-33481ad15a69" providerId="ADAL" clId="{57D3FABB-A183-4456-8F99-9026BC8DA993}" dt="2023-12-18T17:58:39.357" v="1" actId="14100"/>
      <pc:docMkLst>
        <pc:docMk/>
      </pc:docMkLst>
      <pc:sldChg chg="modSp mod">
        <pc:chgData name="Jan Steinar Kveno" userId="1eb52f07-71e5-4d14-92c8-33481ad15a69" providerId="ADAL" clId="{57D3FABB-A183-4456-8F99-9026BC8DA993}" dt="2023-12-18T17:58:39.357" v="1" actId="14100"/>
        <pc:sldMkLst>
          <pc:docMk/>
          <pc:sldMk cId="3191417455" sldId="264"/>
        </pc:sldMkLst>
        <pc:graphicFrameChg chg="modGraphic">
          <ac:chgData name="Jan Steinar Kveno" userId="1eb52f07-71e5-4d14-92c8-33481ad15a69" providerId="ADAL" clId="{57D3FABB-A183-4456-8F99-9026BC8DA993}" dt="2023-12-18T17:58:39.357" v="1" actId="14100"/>
          <ac:graphicFrameMkLst>
            <pc:docMk/>
            <pc:sldMk cId="3191417455" sldId="264"/>
            <ac:graphicFrameMk id="6" creationId="{7C9E829E-CD53-9147-A035-47F021DC1DF2}"/>
          </ac:graphicFrameMkLst>
        </pc:graphicFrame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18.12.2023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18.12.2023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18.12.2023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18.12.2023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18.12.2023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18.12.2023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18.12.2023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18.12.2023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18.12.2023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18.12.2023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18.12.2023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18.12.2023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18.12.2023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18.12.2023</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ovdata.no/dokument/SF/forskrift/2006-04-28-458/KAPITTEL_4#KAPITTEL_4" TargetMode="External"/><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descr="Et bilde som inneholder person, mann, Kjøtt, finger&#10;&#10;Automatisk generert beskrivelse">
            <a:extLst>
              <a:ext uri="{FF2B5EF4-FFF2-40B4-BE49-F238E27FC236}">
                <a16:creationId xmlns:a16="http://schemas.microsoft.com/office/drawing/2014/main" id="{46207CA9-8ACC-DFB0-F7F8-123922992ED1}"/>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5522" b="5522"/>
          <a:stretch>
            <a:fillRect/>
          </a:stretch>
        </p:blipFill>
        <p:spPr>
          <a:xfrm>
            <a:off x="5471236" y="811567"/>
            <a:ext cx="3366377" cy="1973717"/>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17721"/>
            <a:ext cx="5711586" cy="341020"/>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1618747730"/>
              </p:ext>
            </p:extLst>
          </p:nvPr>
        </p:nvGraphicFramePr>
        <p:xfrm>
          <a:off x="237369" y="896307"/>
          <a:ext cx="5201914" cy="3705834"/>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33211">
                <a:tc gridSpan="2">
                  <a:txBody>
                    <a:bodyPr/>
                    <a:lstStyle/>
                    <a:p>
                      <a:r>
                        <a:rPr lang="nb-NO" sz="1000" b="1" kern="1200">
                          <a:solidFill>
                            <a:schemeClr val="lt1"/>
                          </a:solidFill>
                          <a:latin typeface="+mn-lt"/>
                          <a:ea typeface="+mn-ea"/>
                          <a:cs typeface="+mn-cs"/>
                        </a:rPr>
                        <a:t>28.11.2023 – Lavspenningsarbeid i mast – Brannskade på hånd ved kortslutning</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1211273">
                <a:tc>
                  <a:txBody>
                    <a:bodyPr/>
                    <a:lstStyle/>
                    <a:p>
                      <a:r>
                        <a:rPr lang="nb-NO" sz="120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kern="1200">
                          <a:latin typeface="Red Hat Text"/>
                        </a:rPr>
                        <a:t>Ved lavspennings utkobling skulle det strekkes om deler av en linje. Riktig kurs i henhold til merking og kartverk ble koblet ut. Det ble spenningsprøvet med multimeter som viste 0. Når Ex ledning, 3x95 ble kuttet med jekkesaks, oppsto det lysbue. Montøren fikk brannskade på høyre hånd. Montøren hadde tatt av hansken på høyre hånd for å sjekke fasemerkingen som er på EX ledningene. Lysbuen vedvarte 3-5 sekunder, sikringene løste ikke ut.</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kern="1200">
                          <a:latin typeface="Red Hat Text"/>
                        </a:rPr>
                        <a:t>Det ble ikke benyttet visir eller briller, men unngikk skader i ansikt da montøren sto høyt nok i masten i forhold til arbeidsoppgaven som skulle utføres.</a:t>
                      </a:r>
                    </a:p>
                  </a:txBody>
                  <a:tcPr marL="68580" marR="68580" marT="34290" marB="34290"/>
                </a:tc>
                <a:extLst>
                  <a:ext uri="{0D108BD9-81ED-4DB2-BD59-A6C34878D82A}">
                    <a16:rowId xmlns:a16="http://schemas.microsoft.com/office/drawing/2014/main" val="641974045"/>
                  </a:ext>
                </a:extLst>
              </a:tr>
              <a:tr h="641262">
                <a:tc>
                  <a:txBody>
                    <a:bodyPr/>
                    <a:lstStyle/>
                    <a:p>
                      <a:r>
                        <a:rPr lang="nb-NO" sz="1200"/>
                        <a:t>Årsak(er)</a:t>
                      </a:r>
                    </a:p>
                  </a:txBody>
                  <a:tcPr marL="68580" marR="68580" marT="34290" marB="34290"/>
                </a:tc>
                <a:tc>
                  <a:txBody>
                    <a:bodyPr/>
                    <a:lstStyle/>
                    <a:p>
                      <a:r>
                        <a:rPr lang="nb-NO" sz="900" b="0" i="0" noProof="0">
                          <a:latin typeface="Red Hat Text"/>
                        </a:rPr>
                        <a:t>Feilmerket kursoversikt i stasjonen og i kartverket.</a:t>
                      </a:r>
                    </a:p>
                    <a:p>
                      <a:r>
                        <a:rPr lang="nb-NO" sz="900" b="0" i="0" noProof="0">
                          <a:latin typeface="Red Hat Text"/>
                        </a:rPr>
                        <a:t>Mangelfull kontroll av at anlegget var spenningsløst. Spenningstester som ble benyttet var feil innstilt og viste 0 spenning.</a:t>
                      </a:r>
                    </a:p>
                    <a:p>
                      <a:r>
                        <a:rPr lang="nb-NO" sz="900" b="0" i="0" noProof="0">
                          <a:latin typeface="Red Hat Text"/>
                        </a:rPr>
                        <a:t>Mangelfull bruk av personlig verneutstyr (PVU)</a:t>
                      </a:r>
                      <a:endParaRPr lang="nb-NO" sz="900" b="0" i="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710044">
                <a:tc>
                  <a:txBody>
                    <a:bodyPr/>
                    <a:lstStyle/>
                    <a:p>
                      <a:r>
                        <a:rPr lang="nb-NO" sz="120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noProof="0">
                          <a:latin typeface="Red Hat Text"/>
                        </a:rPr>
                        <a:t>Middels - Brannskade på hånd som ble behandlet som førstehjelp når montøren kom hjem på kvelden. Oppsøkte lege 1/12, det viste seg at brannskaden hadde gått dypere en antatt, ble sykmeldt 6 dager. </a:t>
                      </a:r>
                    </a:p>
                    <a:p>
                      <a:pPr marL="0" marR="0" lvl="0" indent="0" algn="l" defTabSz="914355" rtl="0" eaLnBrk="1" fontAlgn="auto" latinLnBrk="0" hangingPunct="1">
                        <a:lnSpc>
                          <a:spcPct val="100000"/>
                        </a:lnSpc>
                        <a:spcBef>
                          <a:spcPts val="0"/>
                        </a:spcBef>
                        <a:spcAft>
                          <a:spcPts val="0"/>
                        </a:spcAft>
                        <a:buClrTx/>
                        <a:buSzTx/>
                        <a:buFontTx/>
                        <a:buNone/>
                        <a:tabLst/>
                        <a:defRPr/>
                      </a:pPr>
                      <a:endParaRPr lang="nb-NO" sz="900" b="0" i="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710044">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u="none" strike="noStrike" noProof="0" dirty="0">
                          <a:latin typeface="Red Hat Text"/>
                        </a:rPr>
                        <a:t>Alvorlig - Større brannskader i ansikt eller andre kroppsdeler.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900" b="0" i="0" u="none" strike="noStrike" noProof="0" dirty="0">
                          <a:latin typeface="Red Hat Text"/>
                        </a:rPr>
                        <a:t>Strømgjennomgang som kunne medført alvorlig personskade, eventuelt fall fra mast. Sikringen løste ikke ut og lysbuen besto til det var brent tilstrekkelig avstand mellom fasene.</a:t>
                      </a:r>
                      <a:endParaRPr lang="nb-NO" sz="900" b="0" i="0" noProof="0" dirty="0">
                        <a:latin typeface="Red Hat Text"/>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a:solidFill>
                  <a:prstClr val="white">
                    <a:lumMod val="50000"/>
                  </a:prstClr>
                </a:solidFill>
                <a:latin typeface="Red Hat Text" panose="02010503040201060303" pitchFamily="2" charset="77"/>
              </a:rPr>
              <a:t>RUH ID: 52954</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041978066"/>
              </p:ext>
            </p:extLst>
          </p:nvPr>
        </p:nvGraphicFramePr>
        <p:xfrm>
          <a:off x="5471235" y="2830267"/>
          <a:ext cx="3366377" cy="1771873"/>
        </p:xfrm>
        <a:graphic>
          <a:graphicData uri="http://schemas.openxmlformats.org/drawingml/2006/table">
            <a:tbl>
              <a:tblPr firstRow="1" bandRow="1">
                <a:tableStyleId>{5C22544A-7EE6-4342-B048-85BDC9FD1C3A}</a:tableStyleId>
              </a:tblPr>
              <a:tblGrid>
                <a:gridCol w="3366377">
                  <a:extLst>
                    <a:ext uri="{9D8B030D-6E8A-4147-A177-3AD203B41FA5}">
                      <a16:colId xmlns:a16="http://schemas.microsoft.com/office/drawing/2014/main" val="2764255887"/>
                    </a:ext>
                  </a:extLst>
                </a:gridCol>
              </a:tblGrid>
              <a:tr h="331693">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438403">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rPr>
                        <a:t>Feilmerking forekommer, derfor skal barrierer etableres.</a:t>
                      </a:r>
                    </a:p>
                    <a:p>
                      <a:pPr marL="628633" marR="0" lvl="1"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rPr>
                        <a:t>Frakobling og sikring mot innkobling.</a:t>
                      </a:r>
                    </a:p>
                    <a:p>
                      <a:pPr marL="628633" marR="0" lvl="1"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rPr>
                        <a:t>Kontroll av at anlegget er spenningsløst.</a:t>
                      </a:r>
                    </a:p>
                    <a:p>
                      <a:pPr marL="628633" marR="0" lvl="1"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rPr>
                        <a:t>Skal utføres med egnet instrument og funksjon kontrolleres.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rPr>
                        <a:t>Hansker skulle vært brukt i denne operasjonen og øyevern/visir kunne med fordel vært benyttet selv om det skulle arbeides på spenningsløst anlegg.</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a:solidFill>
                            <a:schemeClr val="dk1"/>
                          </a:solidFill>
                          <a:latin typeface="Red Hat Text" panose="02010503040201060303" pitchFamily="2" charset="77"/>
                          <a:ea typeface="+mn-ea"/>
                          <a:cs typeface="Arial"/>
                          <a:hlinkClick r:id="rId3"/>
                        </a:rPr>
                        <a:t>§ 14 FSE</a:t>
                      </a:r>
                      <a:r>
                        <a:rPr lang="nb-NO" sz="900" b="0" i="0" kern="1200">
                          <a:solidFill>
                            <a:schemeClr val="dk1"/>
                          </a:solidFill>
                          <a:latin typeface="Red Hat Text" panose="02010503040201060303" pitchFamily="2" charset="77"/>
                          <a:ea typeface="+mn-ea"/>
                          <a:cs typeface="Arial"/>
                        </a:rPr>
                        <a:t>. Arbeid på frakoblet anlegg - etablering av sikkerhetstiltak. </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30" ma:contentTypeDescription="Opprett et nytt dokument." ma:contentTypeScope="" ma:versionID="742d7a2f0a60b5bc2ee6ece6d0ccee6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2de179803b4435b5cee159db99ad3847"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element ref="ns3:MediaServiceObjectDetectorVersion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Dokumenteier xmlns="6d4a5315-78c6-4c96-bb32-0e29fe55ad16">
      <UserInfo>
        <DisplayName>Jan Steinar Kveno</DisplayName>
        <AccountId>80</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MediaLengthInSeconds xmlns="b4509093-701c-4f4a-83cb-59d1966a0a3b" xsi:nil="true"/>
  </documentManagement>
</p:properties>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E548963A-1F81-41A9-B73E-774194B610DC}"/>
</file>

<file path=customXml/itemProps3.xml><?xml version="1.0" encoding="utf-8"?>
<ds:datastoreItem xmlns:ds="http://schemas.openxmlformats.org/officeDocument/2006/customXml" ds:itemID="{5B5B1BAC-5AF3-426D-AD74-361DCA4992AF}">
  <ds:schemaRefs>
    <ds:schemaRef ds:uri="http://schemas.microsoft.com/office/2006/documentManagement/types"/>
    <ds:schemaRef ds:uri="http://purl.org/dc/elements/1.1/"/>
    <ds:schemaRef ds:uri="bd6ed28d-af38-44fd-b7e0-25d28c6ead1c"/>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a8f0b6f9-2b67-4617-a70c-e96b3cb3416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0</TotalTime>
  <Words>313</Words>
  <Application>Microsoft Office PowerPoint</Application>
  <PresentationFormat>Skjermfremvisning (16:9)</PresentationFormat>
  <Paragraphs>22</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1</cp:revision>
  <dcterms:created xsi:type="dcterms:W3CDTF">2017-08-30T13:22:09Z</dcterms:created>
  <dcterms:modified xsi:type="dcterms:W3CDTF">2023-12-18T17:58:41Z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