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228D5A-D7D0-444E-9C26-59E1C35DBF7E}" v="11" dt="2023-09-11T06:27:46.064"/>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9" d="100"/>
          <a:sy n="179" d="100"/>
        </p:scale>
        <p:origin x="174" y="4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B9228D5A-D7D0-444E-9C26-59E1C35DBF7E}"/>
    <pc:docChg chg="custSel modSld">
      <pc:chgData name="Jan Steinar Kveno" userId="1eb52f07-71e5-4d14-92c8-33481ad15a69" providerId="ADAL" clId="{B9228D5A-D7D0-444E-9C26-59E1C35DBF7E}" dt="2023-09-14T06:16:58.317" v="1317" actId="20577"/>
      <pc:docMkLst>
        <pc:docMk/>
      </pc:docMkLst>
      <pc:sldChg chg="modSp mod">
        <pc:chgData name="Jan Steinar Kveno" userId="1eb52f07-71e5-4d14-92c8-33481ad15a69" providerId="ADAL" clId="{B9228D5A-D7D0-444E-9C26-59E1C35DBF7E}" dt="2023-09-14T06:16:58.317" v="1317" actId="20577"/>
        <pc:sldMkLst>
          <pc:docMk/>
          <pc:sldMk cId="3191417455" sldId="264"/>
        </pc:sldMkLst>
        <pc:graphicFrameChg chg="mod modGraphic">
          <ac:chgData name="Jan Steinar Kveno" userId="1eb52f07-71e5-4d14-92c8-33481ad15a69" providerId="ADAL" clId="{B9228D5A-D7D0-444E-9C26-59E1C35DBF7E}" dt="2023-09-14T06:16:58.317" v="1317"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B9228D5A-D7D0-444E-9C26-59E1C35DBF7E}" dt="2023-09-14T06:16:31.435" v="1305" actId="1076"/>
          <ac:graphicFrameMkLst>
            <pc:docMk/>
            <pc:sldMk cId="3191417455" sldId="264"/>
            <ac:graphicFrameMk id="8" creationId="{9A7836F5-DA16-D742-81B8-273E5FA233B4}"/>
          </ac:graphicFrameMkLst>
        </pc:graphicFrameChg>
        <pc:picChg chg="mod">
          <ac:chgData name="Jan Steinar Kveno" userId="1eb52f07-71e5-4d14-92c8-33481ad15a69" providerId="ADAL" clId="{B9228D5A-D7D0-444E-9C26-59E1C35DBF7E}" dt="2023-09-14T06:16:38.959" v="1306" actId="1076"/>
          <ac:picMkLst>
            <pc:docMk/>
            <pc:sldMk cId="3191417455" sldId="264"/>
            <ac:picMk id="12" creationId="{FA723C29-E3B8-7746-6FC0-E97D355809C8}"/>
          </ac:picMkLst>
        </pc:picChg>
        <pc:picChg chg="mod">
          <ac:chgData name="Jan Steinar Kveno" userId="1eb52f07-71e5-4d14-92c8-33481ad15a69" providerId="ADAL" clId="{B9228D5A-D7D0-444E-9C26-59E1C35DBF7E}" dt="2023-09-14T06:16:44.465" v="1307" actId="1076"/>
          <ac:picMkLst>
            <pc:docMk/>
            <pc:sldMk cId="3191417455" sldId="264"/>
            <ac:picMk id="16" creationId="{54940A70-A456-9A71-5C3B-F3B81307F54F}"/>
          </ac:picMkLst>
        </pc:picChg>
      </pc:sldChg>
    </pc:docChg>
  </pc:docChgLst>
  <pc:docChgLst>
    <pc:chgData name="Jan Steinar Kveno" userId="1eb52f07-71e5-4d14-92c8-33481ad15a69" providerId="ADAL" clId="{AC678369-3802-4A82-A5FB-9D35E8703693}"/>
    <pc:docChg chg="modSld">
      <pc:chgData name="Jan Steinar Kveno" userId="1eb52f07-71e5-4d14-92c8-33481ad15a69" providerId="ADAL" clId="{AC678369-3802-4A82-A5FB-9D35E8703693}" dt="2023-07-10T08:27:03.547" v="55" actId="20577"/>
      <pc:docMkLst>
        <pc:docMk/>
      </pc:docMkLst>
      <pc:sldChg chg="modSp mod">
        <pc:chgData name="Jan Steinar Kveno" userId="1eb52f07-71e5-4d14-92c8-33481ad15a69" providerId="ADAL" clId="{AC678369-3802-4A82-A5FB-9D35E8703693}" dt="2023-07-10T08:27:03.547" v="55" actId="20577"/>
        <pc:sldMkLst>
          <pc:docMk/>
          <pc:sldMk cId="3191417455" sldId="264"/>
        </pc:sldMkLst>
        <pc:graphicFrameChg chg="modGraphic">
          <ac:chgData name="Jan Steinar Kveno" userId="1eb52f07-71e5-4d14-92c8-33481ad15a69" providerId="ADAL" clId="{AC678369-3802-4A82-A5FB-9D35E8703693}" dt="2023-07-10T08:27:03.547" v="55" actId="20577"/>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14.09.2023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14.09.2023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14.09.2023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14.09.2023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14.09.2023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14.09.2023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14.09.2023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14.09.2023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14.09.2023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14.09.2023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14.09.2023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14.09.2023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14.09.2023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14.09.2023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868581364"/>
              </p:ext>
            </p:extLst>
          </p:nvPr>
        </p:nvGraphicFramePr>
        <p:xfrm>
          <a:off x="237369" y="1032245"/>
          <a:ext cx="5201914" cy="3629612"/>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10268">
                <a:tc gridSpan="2">
                  <a:txBody>
                    <a:bodyPr/>
                    <a:lstStyle/>
                    <a:p>
                      <a:r>
                        <a:rPr lang="nb-NO" sz="1000" b="1" kern="1200" dirty="0">
                          <a:solidFill>
                            <a:schemeClr val="lt1"/>
                          </a:solidFill>
                          <a:latin typeface="+mn-lt"/>
                          <a:ea typeface="+mn-ea"/>
                          <a:cs typeface="+mn-cs"/>
                        </a:rPr>
                        <a:t>20.04.2023 – Kjerneboring av rør – Slagskade på beina</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1044546">
                <a:tc>
                  <a:txBody>
                    <a:bodyPr/>
                    <a:lstStyle/>
                    <a:p>
                      <a:r>
                        <a:rPr lang="nb-NO" sz="120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Kjerneboring av spillvannsrør. Rett før boret gikk igjennom, satte boret seg fast. Maskinen begynte å snurre rundt med stor kraft og traff beina til operatøren. Hendelsen skjedde nede i en kum hvor det var for trangt til at operatøren kom seg unna. Stikk kontakten til maskinen ble trukket ut av en kollega, slik at maskinen stoppet. Operatøren ble hjulpet opp av kummen og det ble utført førstehjelp, isposer ble benyttet og lege ble oppsøkt dagen etter.</a:t>
                      </a:r>
                    </a:p>
                  </a:txBody>
                  <a:tcPr marL="68580" marR="68580" marT="34290" marB="34290"/>
                </a:tc>
                <a:extLst>
                  <a:ext uri="{0D108BD9-81ED-4DB2-BD59-A6C34878D82A}">
                    <a16:rowId xmlns:a16="http://schemas.microsoft.com/office/drawing/2014/main" val="641974045"/>
                  </a:ext>
                </a:extLst>
              </a:tr>
              <a:tr h="1019746">
                <a:tc>
                  <a:txBody>
                    <a:bodyPr/>
                    <a:lstStyle/>
                    <a:p>
                      <a:r>
                        <a:rPr lang="nb-NO" sz="1200"/>
                        <a:t>Årsak(er)</a:t>
                      </a:r>
                    </a:p>
                  </a:txBody>
                  <a:tcPr marL="68580" marR="68580" marT="34290" marB="34290"/>
                </a:tc>
                <a:tc>
                  <a:txBody>
                    <a:bodyPr/>
                    <a:lstStyle/>
                    <a:p>
                      <a:r>
                        <a:rPr lang="nb-NO" sz="1000" b="0" i="0" noProof="0" dirty="0">
                          <a:latin typeface="Red Hat Text"/>
                        </a:rPr>
                        <a:t>Veldig trangt arbeidssted som medførte at feil utstyr ble benyttet.</a:t>
                      </a:r>
                    </a:p>
                    <a:p>
                      <a:r>
                        <a:rPr lang="nb-NO" sz="1000" b="0" i="0" noProof="0" dirty="0">
                          <a:latin typeface="Red Hat Text"/>
                        </a:rPr>
                        <a:t>Dette var en feilvurdering, maskinen som ble valgt var beregnet for bruk i stativ og det var det  ikke plass til. Maskinen manglet sikkerhetsfunksjon for håndholdt benyttelse.  Kollega </a:t>
                      </a:r>
                      <a:r>
                        <a:rPr lang="nb-NO" sz="1000" b="0" i="0" noProof="0">
                          <a:latin typeface="Red Hat Text"/>
                        </a:rPr>
                        <a:t>betjente støpsel </a:t>
                      </a:r>
                      <a:r>
                        <a:rPr lang="nb-NO" sz="1000" b="0" i="0" noProof="0" dirty="0">
                          <a:latin typeface="Red Hat Text"/>
                        </a:rPr>
                        <a:t>for å starte maskinen, og overvåket operasjonen. SJA skulle vært utført og kunne avdekket personfaren ved bruk av feil type maskin og for trangt arbeidssted </a:t>
                      </a:r>
                    </a:p>
                  </a:txBody>
                  <a:tcPr marL="68580" marR="68580" marT="34290" marB="34290"/>
                </a:tc>
                <a:extLst>
                  <a:ext uri="{0D108BD9-81ED-4DB2-BD59-A6C34878D82A}">
                    <a16:rowId xmlns:a16="http://schemas.microsoft.com/office/drawing/2014/main" val="350104361"/>
                  </a:ext>
                </a:extLst>
              </a:tr>
              <a:tr h="369012">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Middels. Kraftig forslått begge lår. 2 dager sykmelding, tilrettelagt arbeid etter det.</a:t>
                      </a:r>
                    </a:p>
                  </a:txBody>
                  <a:tcPr marL="68580" marR="68580" marT="34290" marB="34290"/>
                </a:tc>
                <a:extLst>
                  <a:ext uri="{0D108BD9-81ED-4DB2-BD59-A6C34878D82A}">
                    <a16:rowId xmlns:a16="http://schemas.microsoft.com/office/drawing/2014/main" val="4066210839"/>
                  </a:ext>
                </a:extLst>
              </a:tr>
              <a:tr h="690838">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a:latin typeface="Red Hat Text"/>
                        </a:rPr>
                        <a:t>Alvorligere </a:t>
                      </a:r>
                      <a:r>
                        <a:rPr lang="nb-NO" sz="1000" b="0" i="0" u="none" strike="noStrike" noProof="0" dirty="0">
                          <a:latin typeface="Red Hat Text"/>
                        </a:rPr>
                        <a:t>personskade, som brudd.</a:t>
                      </a:r>
                      <a:endParaRPr lang="nb-NO" sz="1000" b="0" i="0" noProof="0" dirty="0">
                        <a:latin typeface="Red Hat Text"/>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ID:46889</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094765558"/>
              </p:ext>
            </p:extLst>
          </p:nvPr>
        </p:nvGraphicFramePr>
        <p:xfrm>
          <a:off x="5910585" y="3127123"/>
          <a:ext cx="2851643" cy="1534734"/>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86615">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248119">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Benytt riktig verktøy til aktuell arbeidsoppgave for å unngå personskade.</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Sørge for opplæring i riktig bruk av maskiner.</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Planlegge og etablere tilstrekkelig plass for sikker utførelse av oppdrag.</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Etablere rutiner for utførelse av SJA.</a:t>
                      </a:r>
                    </a:p>
                    <a:p>
                      <a:endParaRPr lang="nb-NO" sz="1000" dirty="0"/>
                    </a:p>
                  </a:txBody>
                  <a:tcPr marL="68580" marR="68580" marT="34290" marB="34290"/>
                </a:tc>
                <a:extLst>
                  <a:ext uri="{0D108BD9-81ED-4DB2-BD59-A6C34878D82A}">
                    <a16:rowId xmlns:a16="http://schemas.microsoft.com/office/drawing/2014/main" val="1636191610"/>
                  </a:ext>
                </a:extLst>
              </a:tr>
            </a:tbl>
          </a:graphicData>
        </a:graphic>
      </p:graphicFrame>
      <p:pic>
        <p:nvPicPr>
          <p:cNvPr id="12" name="Bilde 11">
            <a:extLst>
              <a:ext uri="{FF2B5EF4-FFF2-40B4-BE49-F238E27FC236}">
                <a16:creationId xmlns:a16="http://schemas.microsoft.com/office/drawing/2014/main" id="{FA723C29-E3B8-7746-6FC0-E97D355809C8}"/>
              </a:ext>
            </a:extLst>
          </p:cNvPr>
          <p:cNvPicPr>
            <a:picLocks noChangeAspect="1"/>
          </p:cNvPicPr>
          <p:nvPr/>
        </p:nvPicPr>
        <p:blipFill>
          <a:blip r:embed="rId2"/>
          <a:stretch>
            <a:fillRect/>
          </a:stretch>
        </p:blipFill>
        <p:spPr>
          <a:xfrm>
            <a:off x="5910585" y="1165929"/>
            <a:ext cx="1408788" cy="1869045"/>
          </a:xfrm>
          <a:prstGeom prst="rect">
            <a:avLst/>
          </a:prstGeom>
        </p:spPr>
      </p:pic>
      <p:pic>
        <p:nvPicPr>
          <p:cNvPr id="16" name="Bilde 15">
            <a:extLst>
              <a:ext uri="{FF2B5EF4-FFF2-40B4-BE49-F238E27FC236}">
                <a16:creationId xmlns:a16="http://schemas.microsoft.com/office/drawing/2014/main" id="{54940A70-A456-9A71-5C3B-F3B81307F54F}"/>
              </a:ext>
            </a:extLst>
          </p:cNvPr>
          <p:cNvPicPr>
            <a:picLocks noChangeAspect="1"/>
          </p:cNvPicPr>
          <p:nvPr/>
        </p:nvPicPr>
        <p:blipFill>
          <a:blip r:embed="rId3"/>
          <a:stretch>
            <a:fillRect/>
          </a:stretch>
        </p:blipFill>
        <p:spPr>
          <a:xfrm>
            <a:off x="7367478" y="1165928"/>
            <a:ext cx="1394750" cy="1869046"/>
          </a:xfrm>
          <a:prstGeom prst="rect">
            <a:avLst/>
          </a:prstGeo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8" ma:contentTypeDescription="Opprett et nytt dokument." ma:contentTypeScope="" ma:versionID="9de2333f0a64ff2dc712d770e97d59c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aae293d5a96f15c5711017c9ed8dc3b2"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Jan Steinar Kveno</DisplayName>
        <AccountId>80</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6ECB5465-93C3-486F-8587-602DA1190684}"/>
</file>

<file path=customXml/itemProps3.xml><?xml version="1.0" encoding="utf-8"?>
<ds:datastoreItem xmlns:ds="http://schemas.openxmlformats.org/officeDocument/2006/customXml" ds:itemID="{5B5B1BAC-5AF3-426D-AD74-361DCA4992AF}">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 ds:uri="bd6ed28d-af38-44fd-b7e0-25d28c6ead1c"/>
    <ds:schemaRef ds:uri="a8f0b6f9-2b67-4617-a70c-e96b3cb34168"/>
    <ds:schemaRef ds:uri="http://purl.org/dc/dcmitype/"/>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178</TotalTime>
  <Words>238</Words>
  <Application>Microsoft Office PowerPoint</Application>
  <PresentationFormat>Skjermfremvisning (16:9)</PresentationFormat>
  <Paragraphs>17</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3</cp:revision>
  <dcterms:created xsi:type="dcterms:W3CDTF">2017-08-30T13:22:09Z</dcterms:created>
  <dcterms:modified xsi:type="dcterms:W3CDTF">2023-09-14T06:16:58Z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