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80DCEC-05CD-46B0-A97C-7222DFDE2AEB}" v="12" dt="2024-08-05T07:01:46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14" y="10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2E80DCEC-05CD-46B0-A97C-7222DFDE2AEB}"/>
    <pc:docChg chg="undo custSel modSld">
      <pc:chgData name="Kjetil Utrimark" userId="1279c3cc-6e74-4314-a4cd-7d733113e553" providerId="ADAL" clId="{2E80DCEC-05CD-46B0-A97C-7222DFDE2AEB}" dt="2024-08-05T10:24:22.404" v="146" actId="20577"/>
      <pc:docMkLst>
        <pc:docMk/>
      </pc:docMkLst>
      <pc:sldChg chg="modSp mod">
        <pc:chgData name="Kjetil Utrimark" userId="1279c3cc-6e74-4314-a4cd-7d733113e553" providerId="ADAL" clId="{2E80DCEC-05CD-46B0-A97C-7222DFDE2AEB}" dt="2024-08-05T10:24:22.404" v="146" actId="20577"/>
        <pc:sldMkLst>
          <pc:docMk/>
          <pc:sldMk cId="3191417455" sldId="264"/>
        </pc:sldMkLst>
        <pc:graphicFrameChg chg="mod modGraphic">
          <ac:chgData name="Kjetil Utrimark" userId="1279c3cc-6e74-4314-a4cd-7d733113e553" providerId="ADAL" clId="{2E80DCEC-05CD-46B0-A97C-7222DFDE2AEB}" dt="2024-08-05T10:24:22.404" v="146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1279c3cc-6e74-4314-a4cd-7d733113e553" providerId="ADAL" clId="{2E80DCEC-05CD-46B0-A97C-7222DFDE2AEB}" dt="2024-08-05T07:01:51.214" v="142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05.08.2024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05.08.2024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05.08.2024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05.08.2024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05.08.2024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05.08.2024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lassholder for bilde 12" descr="Et bilde som inneholder vegg, innendørs, tusjtavle, gulv&#10;&#10;Automatisk generert beskrivelse">
            <a:extLst>
              <a:ext uri="{FF2B5EF4-FFF2-40B4-BE49-F238E27FC236}">
                <a16:creationId xmlns:a16="http://schemas.microsoft.com/office/drawing/2014/main" id="{05309E94-2E7F-C675-10A6-7B2B0CFA5CC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13" b="10913"/>
          <a:stretch>
            <a:fillRect/>
          </a:stretch>
        </p:blipFill>
        <p:spPr>
          <a:xfrm>
            <a:off x="5538536" y="943438"/>
            <a:ext cx="3433934" cy="1814050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087936"/>
              </p:ext>
            </p:extLst>
          </p:nvPr>
        </p:nvGraphicFramePr>
        <p:xfrm>
          <a:off x="237369" y="943438"/>
          <a:ext cx="5201914" cy="40418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75876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12. </a:t>
                      </a:r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2024 – Innlastning av bryterfelt – Fall fra høyde. 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66884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nb-NO" sz="1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Bryterfelt skal transporteres inn i trafostasjon, feltet rulles inn med bruk av rør og vinsj. Et rør setter seg fast. Montøren benytter ett spett for å løsne fastklemt rør under bryterfelt. Spettet glipper, montøren følger spettet ned og lander på betonggulvet i kjelleren, hjelm løsner i fallet, slår hodet og kropp i betonggulv og blør fra hodet. Fallhøyde var 215cm. 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32167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21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Manglende sikring av personell under arbeid langs åpning i gulv</a:t>
                      </a:r>
                    </a:p>
                    <a:p>
                      <a:pPr marL="285721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Manglende risikoforståelse og risikoanerkjennelse</a:t>
                      </a:r>
                    </a:p>
                    <a:p>
                      <a:pPr marL="285721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Manglende beskrivelse av korrekt arbeidsutførelse av installasjon av bryterfelt</a:t>
                      </a:r>
                    </a:p>
                    <a:p>
                      <a:pPr marL="285721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Ikke tilstrekkelig plan for hvordan byggherre skal følge opp den identifiserte risikoen for fall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73235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Middels: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Personen blir skrevet ut fra sykehus samme kveld og har i </a:t>
                      </a:r>
                      <a:r>
                        <a:rPr lang="nb-NO" sz="1000" kern="1200" noProof="0" dirty="0" err="1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hovesak</a:t>
                      </a:r>
                      <a:r>
                        <a:rPr lang="nb-NO" sz="100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smerter i skulder som går over i løpet av noen uker. Sykemeldt i 4 dager.  Det blir ikke varig m</a:t>
                      </a:r>
                      <a:r>
                        <a:rPr lang="nb-NO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lang="nb-NO" sz="100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 </a:t>
                      </a:r>
                    </a:p>
                    <a:p>
                      <a:endParaRPr lang="nb-NO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59341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Alvorlig: </a:t>
                      </a:r>
                    </a:p>
                    <a:p>
                      <a:r>
                        <a:rPr lang="nb-NO" sz="1000" kern="1200" noProof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Ved andre omstendigheter kunne et fall på 215 cm ført til invaliditet. Personen traff bakken med en hastighet på 23 km/t. </a:t>
                      </a:r>
                      <a:endParaRPr lang="nb-NO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</a:t>
            </a:r>
            <a:r>
              <a:rPr lang="nb-NO" sz="800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53745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58080"/>
              </p:ext>
            </p:extLst>
          </p:nvPr>
        </p:nvGraphicFramePr>
        <p:xfrm>
          <a:off x="5539027" y="2828924"/>
          <a:ext cx="3433934" cy="215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934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402708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753672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Byggherre med leverandør må sikre at identifiserte risikoer følges opp med tiltak.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Tiltak må planlegges og tilrettelegges </a:t>
                      </a:r>
                      <a:r>
                        <a:rPr lang="nb-NO" sz="1000" b="0" i="0" u="sng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tidlig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 prosjekteringen og ikke overlates til arbeidslaget.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SJA må resultere i gode barrierer.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Alle som observerer avvik har en plikt til å korrigere avvik fra regelverk (Arbeid i høyden i dette tilfellet)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Hakestropp skal alltid festes ved arbeid i høyden, og kunne hindret hjelmen i å falle av.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sp>
        <p:nvSpPr>
          <p:cNvPr id="14" name="Pil: bøyd nedover 13">
            <a:extLst>
              <a:ext uri="{FF2B5EF4-FFF2-40B4-BE49-F238E27FC236}">
                <a16:creationId xmlns:a16="http://schemas.microsoft.com/office/drawing/2014/main" id="{B5211A9E-374F-9E1D-16BA-EB4F12852597}"/>
              </a:ext>
            </a:extLst>
          </p:cNvPr>
          <p:cNvSpPr/>
          <p:nvPr/>
        </p:nvSpPr>
        <p:spPr>
          <a:xfrm rot="19619609" flipH="1">
            <a:off x="7536049" y="2396969"/>
            <a:ext cx="278059" cy="182853"/>
          </a:xfrm>
          <a:prstGeom prst="curvedDownArrow">
            <a:avLst>
              <a:gd name="adj1" fmla="val 32654"/>
              <a:gd name="adj2" fmla="val 71852"/>
              <a:gd name="adj3" fmla="val 40551"/>
            </a:avLst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9d580d1cab33add1a73225a55fc0d82c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2418fab98f367883d57f8aa8c59eba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dexed="true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440A442-7BF9-4513-B45F-BBDB5AC1F418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229</TotalTime>
  <Words>270</Words>
  <Application>Microsoft Office PowerPoint</Application>
  <PresentationFormat>Skjermfremvisning (16:9)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Symbol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2</cp:revision>
  <dcterms:created xsi:type="dcterms:W3CDTF">2017-08-30T13:22:09Z</dcterms:created>
  <dcterms:modified xsi:type="dcterms:W3CDTF">2024-08-05T10:24:25Z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