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8A5D3-36BE-4D5D-8FA8-D69A54E6C03A}" v="13" dt="2023-12-20T13:51:27.305"/>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1" d="100"/>
          <a:sy n="191" d="100"/>
        </p:scale>
        <p:origin x="168"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til Utrimark" userId="1279c3cc-6e74-4314-a4cd-7d733113e553" providerId="ADAL" clId="{51E385CC-0B6E-4837-B1AC-4264CB5B58A8}"/>
    <pc:docChg chg="modSld">
      <pc:chgData name="Kjetil Utrimark" userId="1279c3cc-6e74-4314-a4cd-7d733113e553" providerId="ADAL" clId="{51E385CC-0B6E-4837-B1AC-4264CB5B58A8}" dt="2023-12-20T13:37:04.431" v="48" actId="14100"/>
      <pc:docMkLst>
        <pc:docMk/>
      </pc:docMkLst>
      <pc:sldChg chg="modSp mod">
        <pc:chgData name="Kjetil Utrimark" userId="1279c3cc-6e74-4314-a4cd-7d733113e553" providerId="ADAL" clId="{51E385CC-0B6E-4837-B1AC-4264CB5B58A8}" dt="2023-12-20T13:37:04.431" v="48" actId="14100"/>
        <pc:sldMkLst>
          <pc:docMk/>
          <pc:sldMk cId="3191417455" sldId="264"/>
        </pc:sldMkLst>
        <pc:graphicFrameChg chg="mod modGraphic">
          <ac:chgData name="Kjetil Utrimark" userId="1279c3cc-6e74-4314-a4cd-7d733113e553" providerId="ADAL" clId="{51E385CC-0B6E-4837-B1AC-4264CB5B58A8}" dt="2023-12-20T13:36:45.088" v="47" actId="14100"/>
          <ac:graphicFrameMkLst>
            <pc:docMk/>
            <pc:sldMk cId="3191417455" sldId="264"/>
            <ac:graphicFrameMk id="6" creationId="{7C9E829E-CD53-9147-A035-47F021DC1DF2}"/>
          </ac:graphicFrameMkLst>
        </pc:graphicFrameChg>
        <pc:graphicFrameChg chg="modGraphic">
          <ac:chgData name="Kjetil Utrimark" userId="1279c3cc-6e74-4314-a4cd-7d733113e553" providerId="ADAL" clId="{51E385CC-0B6E-4837-B1AC-4264CB5B58A8}" dt="2023-12-20T13:37:04.431" v="48" actId="14100"/>
          <ac:graphicFrameMkLst>
            <pc:docMk/>
            <pc:sldMk cId="3191417455" sldId="264"/>
            <ac:graphicFrameMk id="8" creationId="{9A7836F5-DA16-D742-81B8-273E5FA233B4}"/>
          </ac:graphicFrameMkLst>
        </pc:graphicFrame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Jan Steinar Kveno" userId="1eb52f07-71e5-4d14-92c8-33481ad15a69" providerId="ADAL" clId="{FB48A5D3-36BE-4D5D-8FA8-D69A54E6C03A}"/>
    <pc:docChg chg="undo custSel modSld">
      <pc:chgData name="Jan Steinar Kveno" userId="1eb52f07-71e5-4d14-92c8-33481ad15a69" providerId="ADAL" clId="{FB48A5D3-36BE-4D5D-8FA8-D69A54E6C03A}" dt="2023-12-20T13:55:40.281" v="689" actId="20577"/>
      <pc:docMkLst>
        <pc:docMk/>
      </pc:docMkLst>
      <pc:sldChg chg="modSp mod">
        <pc:chgData name="Jan Steinar Kveno" userId="1eb52f07-71e5-4d14-92c8-33481ad15a69" providerId="ADAL" clId="{FB48A5D3-36BE-4D5D-8FA8-D69A54E6C03A}" dt="2023-12-20T13:55:40.281" v="689" actId="20577"/>
        <pc:sldMkLst>
          <pc:docMk/>
          <pc:sldMk cId="3191417455" sldId="264"/>
        </pc:sldMkLst>
        <pc:spChg chg="mod">
          <ac:chgData name="Jan Steinar Kveno" userId="1eb52f07-71e5-4d14-92c8-33481ad15a69" providerId="ADAL" clId="{FB48A5D3-36BE-4D5D-8FA8-D69A54E6C03A}" dt="2023-12-20T10:14:29.103" v="275" actId="1076"/>
          <ac:spMkLst>
            <pc:docMk/>
            <pc:sldMk cId="3191417455" sldId="264"/>
            <ac:spMk id="2" creationId="{093B2461-9510-46B3-8D5C-42F0E31EF96B}"/>
          </ac:spMkLst>
        </pc:spChg>
        <pc:graphicFrameChg chg="mod modGraphic">
          <ac:chgData name="Jan Steinar Kveno" userId="1eb52f07-71e5-4d14-92c8-33481ad15a69" providerId="ADAL" clId="{FB48A5D3-36BE-4D5D-8FA8-D69A54E6C03A}" dt="2023-12-20T13:55:40.281" v="689" actId="20577"/>
          <ac:graphicFrameMkLst>
            <pc:docMk/>
            <pc:sldMk cId="3191417455" sldId="264"/>
            <ac:graphicFrameMk id="6" creationId="{7C9E829E-CD53-9147-A035-47F021DC1DF2}"/>
          </ac:graphicFrameMkLst>
        </pc:graphicFrameChg>
        <pc:graphicFrameChg chg="mod modGraphic">
          <ac:chgData name="Jan Steinar Kveno" userId="1eb52f07-71e5-4d14-92c8-33481ad15a69" providerId="ADAL" clId="{FB48A5D3-36BE-4D5D-8FA8-D69A54E6C03A}" dt="2023-12-20T10:16:11.457" v="291" actId="20577"/>
          <ac:graphicFrameMkLst>
            <pc:docMk/>
            <pc:sldMk cId="3191417455" sldId="264"/>
            <ac:graphicFrameMk id="8" creationId="{9A7836F5-DA16-D742-81B8-273E5FA233B4}"/>
          </ac:graphicFrameMkLst>
        </pc:graphicFrameChg>
        <pc:picChg chg="mod">
          <ac:chgData name="Jan Steinar Kveno" userId="1eb52f07-71e5-4d14-92c8-33481ad15a69" providerId="ADAL" clId="{FB48A5D3-36BE-4D5D-8FA8-D69A54E6C03A}" dt="2023-12-20T10:14:38.497" v="277" actId="1076"/>
          <ac:picMkLst>
            <pc:docMk/>
            <pc:sldMk cId="3191417455" sldId="264"/>
            <ac:picMk id="9" creationId="{8D565FDC-1334-1387-70B3-6235A920A099}"/>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20.12.2023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20.12.2023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20.12.2023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20.12.2023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20.12.2023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20.12.2023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20.12.2023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20.12.2023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20.12.2023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20.12.2023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20.12.2023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20.12.2023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20.12.2023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20.12.2023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descr="Et bilde som inneholder stål, fløyte, Elektrisk kobling, utendørs&#10;&#10;Automatisk generert beskrivelse">
            <a:extLst>
              <a:ext uri="{FF2B5EF4-FFF2-40B4-BE49-F238E27FC236}">
                <a16:creationId xmlns:a16="http://schemas.microsoft.com/office/drawing/2014/main" id="{8D565FDC-1334-1387-70B3-6235A920A099}"/>
              </a:ext>
            </a:extLst>
          </p:cNvPr>
          <p:cNvPicPr>
            <a:picLocks noGrp="1" noChangeAspect="1"/>
          </p:cNvPicPr>
          <p:nvPr>
            <p:ph type="pic" sz="quarter" idx="15"/>
          </p:nvPr>
        </p:nvPicPr>
        <p:blipFill>
          <a:blip r:embed="rId2" cstate="print">
            <a:extLst>
              <a:ext uri="{28A0092B-C50C-407E-A947-70E740481C1C}">
                <a14:useLocalDpi xmlns:a14="http://schemas.microsoft.com/office/drawing/2010/main" val="0"/>
              </a:ext>
            </a:extLst>
          </a:blip>
          <a:srcRect t="10913" b="10913"/>
          <a:stretch>
            <a:fillRect/>
          </a:stretch>
        </p:blipFill>
        <p:spPr>
          <a:xfrm>
            <a:off x="5701827" y="821018"/>
            <a:ext cx="3135786" cy="2204160"/>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49391"/>
            <a:ext cx="5711586" cy="324644"/>
          </a:xfrm>
        </p:spPr>
        <p:txBody>
          <a:bodyPr/>
          <a:lstStyle/>
          <a:p>
            <a:r>
              <a:rPr lang="nb-NO" dirty="0"/>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2913310129"/>
              </p:ext>
            </p:extLst>
          </p:nvPr>
        </p:nvGraphicFramePr>
        <p:xfrm>
          <a:off x="237369" y="820876"/>
          <a:ext cx="5181298" cy="3903592"/>
        </p:xfrm>
        <a:graphic>
          <a:graphicData uri="http://schemas.openxmlformats.org/drawingml/2006/table">
            <a:tbl>
              <a:tblPr firstRow="1" bandRow="1">
                <a:tableStyleId>{073A0DAA-6AF3-43AB-8588-CEC1D06C72B9}</a:tableStyleId>
              </a:tblPr>
              <a:tblGrid>
                <a:gridCol w="1160086">
                  <a:extLst>
                    <a:ext uri="{9D8B030D-6E8A-4147-A177-3AD203B41FA5}">
                      <a16:colId xmlns:a16="http://schemas.microsoft.com/office/drawing/2014/main" val="164756930"/>
                    </a:ext>
                  </a:extLst>
                </a:gridCol>
                <a:gridCol w="4021212">
                  <a:extLst>
                    <a:ext uri="{9D8B030D-6E8A-4147-A177-3AD203B41FA5}">
                      <a16:colId xmlns:a16="http://schemas.microsoft.com/office/drawing/2014/main" val="1318607463"/>
                    </a:ext>
                  </a:extLst>
                </a:gridCol>
              </a:tblGrid>
              <a:tr h="344078">
                <a:tc gridSpan="2">
                  <a:txBody>
                    <a:bodyPr/>
                    <a:lstStyle/>
                    <a:p>
                      <a:r>
                        <a:rPr lang="nb-NO" sz="1000" b="1" kern="1200" dirty="0">
                          <a:solidFill>
                            <a:schemeClr val="lt1"/>
                          </a:solidFill>
                          <a:latin typeface="+mn-lt"/>
                          <a:ea typeface="+mn-ea"/>
                          <a:cs typeface="+mn-cs"/>
                        </a:rPr>
                        <a:t>27.11.2023 – Linjearbeid – Skade på fot</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1726423">
                <a:tc>
                  <a:txBody>
                    <a:bodyPr/>
                    <a:lstStyle/>
                    <a:p>
                      <a:r>
                        <a:rPr lang="nb-NO" sz="120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Dro inn linje med vinsj etter de hadde felt master. En travers hadde hektet seg og surret seg inn i linja sammen med isolatorene langs bakken. Skulle løsne traversen. Løftet hele trådene opp med travers. ca. halvmeter (knehøyde) linja hadde bare surra seg rundt, og da den snurret seg av, falt den ned på fot rett innenfor vernetuppen.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Tror den veier 40-50 kg da den var med doble porselenisolatorer.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Hadde på vernesko, brukte hjelm og hansker og </a:t>
                      </a:r>
                      <a:r>
                        <a:rPr lang="nb-NO" sz="1000" b="0" i="0" kern="1200">
                          <a:latin typeface="Red Hat Text"/>
                        </a:rPr>
                        <a:t>personlig verneutstyr.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latin typeface="Red Hat Text"/>
                        </a:rPr>
                        <a:t>SJA ble ikke utført, da dette ble glemt. </a:t>
                      </a:r>
                    </a:p>
                  </a:txBody>
                  <a:tcPr marL="68580" marR="68580" marT="34290" marB="34290"/>
                </a:tc>
                <a:extLst>
                  <a:ext uri="{0D108BD9-81ED-4DB2-BD59-A6C34878D82A}">
                    <a16:rowId xmlns:a16="http://schemas.microsoft.com/office/drawing/2014/main" val="641974045"/>
                  </a:ext>
                </a:extLst>
              </a:tr>
              <a:tr h="811989">
                <a:tc>
                  <a:txBody>
                    <a:bodyPr/>
                    <a:lstStyle/>
                    <a:p>
                      <a:r>
                        <a:rPr lang="nb-NO" sz="1200"/>
                        <a:t>Årsak(er)</a:t>
                      </a:r>
                    </a:p>
                  </a:txBody>
                  <a:tcPr marL="68580" marR="68580" marT="34290" marB="34290"/>
                </a:tc>
                <a:tc>
                  <a:txBody>
                    <a:bodyPr/>
                    <a:lstStyle/>
                    <a:p>
                      <a:r>
                        <a:rPr lang="nb-NO" sz="1000" b="0" i="0" noProof="0" dirty="0">
                          <a:latin typeface="Red Hat Text"/>
                        </a:rPr>
                        <a:t>Mangelfull overvåkenhet.</a:t>
                      </a:r>
                    </a:p>
                    <a:p>
                      <a:r>
                        <a:rPr lang="nb-NO" sz="1000" b="0" i="0" noProof="0" dirty="0">
                          <a:latin typeface="Red Hat Text"/>
                        </a:rPr>
                        <a:t>Uryddighet i materiell og arbeidssted.</a:t>
                      </a:r>
                    </a:p>
                    <a:p>
                      <a:r>
                        <a:rPr lang="nb-NO" sz="1000" b="0" i="0" noProof="0" dirty="0">
                          <a:latin typeface="Red Hat Text"/>
                        </a:rPr>
                        <a:t>Operasjonen ikke tilstrekkelig planlagt.</a:t>
                      </a:r>
                    </a:p>
                    <a:p>
                      <a:r>
                        <a:rPr lang="nb-NO" sz="1000" b="0" i="0" noProof="0" dirty="0">
                          <a:latin typeface="Red Hat Text"/>
                        </a:rPr>
                        <a:t>Ikke utført SJA</a:t>
                      </a: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514012">
                <a:tc>
                  <a:txBody>
                    <a:bodyPr/>
                    <a:lstStyle/>
                    <a:p>
                      <a:r>
                        <a:rPr lang="nb-NO" sz="120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Lav - Ikke fravær, tilpasset arbeid da klatring i mast ikke var mulig på grunn av smerter.</a:t>
                      </a:r>
                    </a:p>
                    <a:p>
                      <a:pPr marL="0" marR="0" lvl="0" indent="0" algn="l" defTabSz="914355" rtl="0" eaLnBrk="1" fontAlgn="auto" latinLnBrk="0" hangingPunct="1">
                        <a:lnSpc>
                          <a:spcPct val="100000"/>
                        </a:lnSpc>
                        <a:spcBef>
                          <a:spcPts val="0"/>
                        </a:spcBef>
                        <a:spcAft>
                          <a:spcPts val="0"/>
                        </a:spcAft>
                        <a:buClrTx/>
                        <a:buSzTx/>
                        <a:buFontTx/>
                        <a:buNone/>
                        <a:tabLst/>
                        <a:defRPr/>
                      </a:pPr>
                      <a:endParaRPr lang="nb-NO" sz="1000" b="0" i="0" noProof="0" dirty="0">
                        <a:latin typeface="Red Hat Text"/>
                      </a:endParaRPr>
                    </a:p>
                  </a:txBody>
                  <a:tcPr marL="68580" marR="68580" marT="34290" marB="34290"/>
                </a:tc>
                <a:extLst>
                  <a:ext uri="{0D108BD9-81ED-4DB2-BD59-A6C34878D82A}">
                    <a16:rowId xmlns:a16="http://schemas.microsoft.com/office/drawing/2014/main" val="4066210839"/>
                  </a:ext>
                </a:extLst>
              </a:tr>
              <a:tr h="476731">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a:rPr>
                        <a:t>Middels -  Brudd i fot.</a:t>
                      </a:r>
                      <a:endParaRPr lang="nb-NO" sz="1000" b="0" i="0" noProof="0" dirty="0">
                        <a:latin typeface="Red Hat Text"/>
                        <a:cs typeface="Arial" panose="020B0604020202020204" pitchFamily="34" charset="0"/>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ID:52970</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4106572029"/>
              </p:ext>
            </p:extLst>
          </p:nvPr>
        </p:nvGraphicFramePr>
        <p:xfrm>
          <a:off x="5701336" y="3146276"/>
          <a:ext cx="3136277" cy="1578192"/>
        </p:xfrm>
        <a:graphic>
          <a:graphicData uri="http://schemas.openxmlformats.org/drawingml/2006/table">
            <a:tbl>
              <a:tblPr firstRow="1" bandRow="1">
                <a:tableStyleId>{5C22544A-7EE6-4342-B048-85BDC9FD1C3A}</a:tableStyleId>
              </a:tblPr>
              <a:tblGrid>
                <a:gridCol w="3136277">
                  <a:extLst>
                    <a:ext uri="{9D8B030D-6E8A-4147-A177-3AD203B41FA5}">
                      <a16:colId xmlns:a16="http://schemas.microsoft.com/office/drawing/2014/main" val="2764255887"/>
                    </a:ext>
                  </a:extLst>
                </a:gridCol>
              </a:tblGrid>
              <a:tr h="265154">
                <a:tc>
                  <a:txBody>
                    <a:bodyPr/>
                    <a:lstStyle/>
                    <a:p>
                      <a:r>
                        <a:rPr lang="nb-NO" sz="1200" dirty="0"/>
                        <a:t>Læringspunkter</a:t>
                      </a:r>
                    </a:p>
                  </a:txBody>
                  <a:tcPr marL="68580" marR="68580" marT="34290" marB="34290" anchor="ctr"/>
                </a:tc>
                <a:extLst>
                  <a:ext uri="{0D108BD9-81ED-4DB2-BD59-A6C34878D82A}">
                    <a16:rowId xmlns:a16="http://schemas.microsoft.com/office/drawing/2014/main" val="1233428950"/>
                  </a:ext>
                </a:extLst>
              </a:tr>
              <a:tr h="1313038">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Ryddighet på arbeidsstedet og i utførelsen er viktig for å unngå utilsiktede hendelser.</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Demonter isolatorer og samle inn disse og traverser før linje vinsjes inn.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God planlegging for sikker gjennomføring av den aktuelle arbeidsoperasjon.</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Utført Sja vil hjelpe til for å oppdage risikoer og etablere risikoreduserende tiltak. </a:t>
                      </a:r>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30" ma:contentTypeDescription="Opprett et nytt dokument." ma:contentTypeScope="" ma:versionID="742d7a2f0a60b5bc2ee6ece6d0ccee6e">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2de179803b4435b5cee159db99ad3847"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element ref="ns3:MediaServiceObjectDetectorVersion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 xsi:nil="true"/>
    <Kopierestil xmlns="b4509093-701c-4f4a-83cb-59d1966a0a3b" xsi:nil="true"/>
    <Dokumenteier xmlns="6d4a5315-78c6-4c96-bb32-0e29fe55ad16">
      <UserInfo>
        <DisplayName>Jan Steinar Kveno</DisplayName>
        <AccountId>80</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Props1.xml><?xml version="1.0" encoding="utf-8"?>
<ds:datastoreItem xmlns:ds="http://schemas.openxmlformats.org/officeDocument/2006/customXml" ds:itemID="{6DA69340-209E-4691-8F98-78E2166253A5}">
  <ds:schemaRefs>
    <ds:schemaRef ds:uri="http://schemas.microsoft.com/sharepoint/v3/contenttype/forms"/>
  </ds:schemaRefs>
</ds:datastoreItem>
</file>

<file path=customXml/itemProps2.xml><?xml version="1.0" encoding="utf-8"?>
<ds:datastoreItem xmlns:ds="http://schemas.openxmlformats.org/officeDocument/2006/customXml" ds:itemID="{5DDD97B5-3581-4A9B-8B0F-41DF12C12CA1}"/>
</file>

<file path=customXml/itemProps3.xml><?xml version="1.0" encoding="utf-8"?>
<ds:datastoreItem xmlns:ds="http://schemas.openxmlformats.org/officeDocument/2006/customXml" ds:itemID="{5B5B1BAC-5AF3-426D-AD74-361DCA4992AF}">
  <ds:schemaRefs>
    <ds:schemaRef ds:uri="http://schemas.microsoft.com/office/2006/documentManagement/types"/>
    <ds:schemaRef ds:uri="http://purl.org/dc/elements/1.1/"/>
    <ds:schemaRef ds:uri="http://www.w3.org/XML/1998/namespace"/>
    <ds:schemaRef ds:uri="http://schemas.openxmlformats.org/package/2006/metadata/core-properties"/>
    <ds:schemaRef ds:uri="bd6ed28d-af38-44fd-b7e0-25d28c6ead1c"/>
    <ds:schemaRef ds:uri="http://purl.org/dc/terms/"/>
    <ds:schemaRef ds:uri="http://schemas.microsoft.com/office/infopath/2007/PartnerControls"/>
    <ds:schemaRef ds:uri="a8f0b6f9-2b67-4617-a70c-e96b3cb34168"/>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40</TotalTime>
  <Words>215</Words>
  <Application>Microsoft Office PowerPoint</Application>
  <PresentationFormat>Skjermfremvisning (16:9)</PresentationFormat>
  <Paragraphs>22</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Jan Steinar Kveno</cp:lastModifiedBy>
  <cp:revision>2</cp:revision>
  <dcterms:created xsi:type="dcterms:W3CDTF">2017-08-30T13:22:09Z</dcterms:created>
  <dcterms:modified xsi:type="dcterms:W3CDTF">2023-12-20T13:55:44Z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