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367973-9896-4650-A025-1E1655B3EE84}" v="1" dt="2022-06-14T06:51:35.746"/>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0" d="100"/>
          <a:sy n="200" d="100"/>
        </p:scale>
        <p:origin x="162" y="17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Steinar Kveno" userId="1eb52f07-71e5-4d14-92c8-33481ad15a69" providerId="ADAL" clId="{F3367973-9896-4650-A025-1E1655B3EE84}"/>
    <pc:docChg chg="modSld">
      <pc:chgData name="Jan Steinar Kveno" userId="1eb52f07-71e5-4d14-92c8-33481ad15a69" providerId="ADAL" clId="{F3367973-9896-4650-A025-1E1655B3EE84}" dt="2022-06-14T06:51:35.746" v="1"/>
      <pc:docMkLst>
        <pc:docMk/>
      </pc:docMkLst>
      <pc:sldChg chg="modSp mod modAnim">
        <pc:chgData name="Jan Steinar Kveno" userId="1eb52f07-71e5-4d14-92c8-33481ad15a69" providerId="ADAL" clId="{F3367973-9896-4650-A025-1E1655B3EE84}" dt="2022-06-14T06:51:35.746" v="1"/>
        <pc:sldMkLst>
          <pc:docMk/>
          <pc:sldMk cId="3191417455" sldId="264"/>
        </pc:sldMkLst>
        <pc:picChg chg="mod">
          <ac:chgData name="Jan Steinar Kveno" userId="1eb52f07-71e5-4d14-92c8-33481ad15a69" providerId="ADAL" clId="{F3367973-9896-4650-A025-1E1655B3EE84}" dt="2022-06-14T06:51:18.956" v="0" actId="14100"/>
          <ac:picMkLst>
            <pc:docMk/>
            <pc:sldMk cId="3191417455" sldId="264"/>
            <ac:picMk id="10" creationId="{4A200473-8CC4-43E0-8607-21ACA5B3447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14.06.2022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14.06.2022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14.06.2022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14.06.2022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14.06.2022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14.06.2022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14.06.2022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14.06.2022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14.06.2022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14.06.2022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14.06.2022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14.06.2022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14.06.2022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14.06.2022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14.06.2022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14.06.2022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14.06.2022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14.06.2022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14.06.2022</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570132754"/>
              </p:ext>
            </p:extLst>
          </p:nvPr>
        </p:nvGraphicFramePr>
        <p:xfrm>
          <a:off x="472591" y="1006962"/>
          <a:ext cx="5201914" cy="3690166"/>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75107">
                <a:tc gridSpan="2">
                  <a:txBody>
                    <a:bodyPr/>
                    <a:lstStyle/>
                    <a:p>
                      <a:r>
                        <a:rPr lang="nb-NO" sz="1000" b="1" kern="1200" dirty="0">
                          <a:solidFill>
                            <a:schemeClr val="lt1"/>
                          </a:solidFill>
                          <a:latin typeface="+mn-lt"/>
                          <a:ea typeface="+mn-ea"/>
                          <a:cs typeface="+mn-cs"/>
                        </a:rPr>
                        <a:t>11.04.2020 RUH 102552  Strømgjennomgang ved arbeid i mast. Indusert spenning.</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1102905">
                <a:tc>
                  <a:txBody>
                    <a:bodyPr/>
                    <a:lstStyle/>
                    <a:p>
                      <a:r>
                        <a:rPr lang="nb-NO" sz="1200" dirty="0"/>
                        <a:t>Hva</a:t>
                      </a:r>
                    </a:p>
                  </a:txBody>
                  <a:tcPr marL="68580" marR="68580" marT="34290" marB="34290"/>
                </a:tc>
                <a:tc>
                  <a:txBody>
                    <a:bodyPr/>
                    <a:lstStyle/>
                    <a:p>
                      <a:r>
                        <a:rPr lang="nb-NO" sz="1000" b="0" i="0" u="none" strike="noStrike" kern="1200" baseline="0" dirty="0">
                          <a:solidFill>
                            <a:schemeClr val="dk1"/>
                          </a:solidFill>
                          <a:latin typeface="+mn-lt"/>
                          <a:ea typeface="+mn-ea"/>
                          <a:cs typeface="+mn-cs"/>
                        </a:rPr>
                        <a:t>Montør og lærling skulle strekke EX kabel over vei mellom 2 nye stolper. Stolpene står under 300 kV linje. Når EX kabelen er på vei til å nå riktig høyde, oppfatter montøren at det oppstår knitring og små gnister i taljen som benyttes. Han får et kort støt ved berøring av enden på EX kabelen. Montøren kobler dette raskt til indusert spenning og avbryter arbeidet. </a:t>
                      </a:r>
                    </a:p>
                  </a:txBody>
                  <a:tcPr marL="68580" marR="68580" marT="34290" marB="34290"/>
                </a:tc>
                <a:extLst>
                  <a:ext uri="{0D108BD9-81ED-4DB2-BD59-A6C34878D82A}">
                    <a16:rowId xmlns:a16="http://schemas.microsoft.com/office/drawing/2014/main" val="641974045"/>
                  </a:ext>
                </a:extLst>
              </a:tr>
              <a:tr h="1064987">
                <a:tc>
                  <a:txBody>
                    <a:bodyPr/>
                    <a:lstStyle/>
                    <a:p>
                      <a:r>
                        <a:rPr lang="nb-NO" sz="1200" dirty="0"/>
                        <a:t>Årsak(er)</a:t>
                      </a:r>
                    </a:p>
                  </a:txBody>
                  <a:tcPr marL="68580" marR="68580" marT="34290" marB="34290"/>
                </a:tc>
                <a:tc>
                  <a:txBody>
                    <a:bodyPr/>
                    <a:lstStyle/>
                    <a:p>
                      <a:r>
                        <a:rPr lang="nb-NO" sz="1000" b="1" i="0" u="none" strike="noStrike" kern="1200" baseline="0" dirty="0">
                          <a:solidFill>
                            <a:schemeClr val="dk1"/>
                          </a:solidFill>
                          <a:latin typeface="Red Hat Text" panose="02010503040201060303" pitchFamily="2" charset="0"/>
                          <a:ea typeface="+mn-ea"/>
                          <a:cs typeface="+mn-cs"/>
                        </a:rPr>
                        <a:t>Indusert spenning fra 300 kV linje.</a:t>
                      </a:r>
                    </a:p>
                    <a:p>
                      <a:r>
                        <a:rPr lang="nb-NO" sz="1000" b="1" i="0" u="none" strike="noStrike" kern="1200" baseline="0" dirty="0">
                          <a:solidFill>
                            <a:schemeClr val="dk1"/>
                          </a:solidFill>
                          <a:latin typeface="Red Hat Text" panose="02010503040201060303" pitchFamily="2" charset="0"/>
                          <a:ea typeface="+mn-ea"/>
                          <a:cs typeface="+mn-cs"/>
                        </a:rPr>
                        <a:t>Det ble ikke vurdert risiko for indusert spenning og derfor ikke benyttet utjevningsforbindelser.</a:t>
                      </a:r>
                    </a:p>
                    <a:p>
                      <a:r>
                        <a:rPr lang="nb-NO" sz="1000" b="1" i="0" u="none" strike="noStrike" kern="1200" baseline="0" dirty="0">
                          <a:solidFill>
                            <a:schemeClr val="dk1"/>
                          </a:solidFill>
                          <a:latin typeface="Red Hat Text" panose="02010503040201060303" pitchFamily="2" charset="0"/>
                          <a:ea typeface="+mn-ea"/>
                          <a:cs typeface="+mn-cs"/>
                        </a:rPr>
                        <a:t>Det ble ikke benyttet isolerende hansker.</a:t>
                      </a:r>
                    </a:p>
                  </a:txBody>
                  <a:tcPr marL="68580" marR="68580" marT="34290" marB="34290"/>
                </a:tc>
                <a:extLst>
                  <a:ext uri="{0D108BD9-81ED-4DB2-BD59-A6C34878D82A}">
                    <a16:rowId xmlns:a16="http://schemas.microsoft.com/office/drawing/2014/main" val="350104361"/>
                  </a:ext>
                </a:extLst>
              </a:tr>
              <a:tr h="697651">
                <a:tc>
                  <a:txBody>
                    <a:bodyPr/>
                    <a:lstStyle/>
                    <a:p>
                      <a:r>
                        <a:rPr lang="nb-NO" sz="1200" dirty="0"/>
                        <a:t>Konsekvens</a:t>
                      </a:r>
                    </a:p>
                  </a:txBody>
                  <a:tcPr marL="68580" marR="68580" marT="34290" marB="34290"/>
                </a:tc>
                <a:tc>
                  <a:txBody>
                    <a:bodyPr/>
                    <a:lstStyle/>
                    <a:p>
                      <a:pPr marL="0" marR="0" lvl="0" indent="0" algn="l" defTabSz="685766" rtl="0" eaLnBrk="1" fontAlgn="auto" latinLnBrk="0" hangingPunct="1">
                        <a:lnSpc>
                          <a:spcPct val="100000"/>
                        </a:lnSpc>
                        <a:spcBef>
                          <a:spcPts val="0"/>
                        </a:spcBef>
                        <a:spcAft>
                          <a:spcPts val="0"/>
                        </a:spcAft>
                        <a:buClrTx/>
                        <a:buSzTx/>
                        <a:buFontTx/>
                        <a:buNone/>
                        <a:tabLst/>
                        <a:defRPr/>
                      </a:pPr>
                      <a:r>
                        <a:rPr lang="nb-NO" sz="1000" b="1" i="0" u="none" strike="noStrike" kern="1200" baseline="0" dirty="0">
                          <a:solidFill>
                            <a:schemeClr val="dk1"/>
                          </a:solidFill>
                          <a:latin typeface="Red Hat Text" panose="02010503040201060303" pitchFamily="2" charset="0"/>
                          <a:ea typeface="+mn-ea"/>
                          <a:cs typeface="+mn-cs"/>
                        </a:rPr>
                        <a:t>Montør tar på vei hjem, kontakt med lege og avtaler møte. Han tar EKG. Det ble ikke funnet forhold som tilsa videre oppfølging. Montør møtte på arbeid som vanlig dagen etter.</a:t>
                      </a:r>
                    </a:p>
                  </a:txBody>
                  <a:tcPr marL="68580" marR="68580" marT="34290" marB="34290"/>
                </a:tc>
                <a:extLst>
                  <a:ext uri="{0D108BD9-81ED-4DB2-BD59-A6C34878D82A}">
                    <a16:rowId xmlns:a16="http://schemas.microsoft.com/office/drawing/2014/main" val="4066210839"/>
                  </a:ext>
                </a:extLst>
              </a:tr>
              <a:tr h="349516">
                <a:tc>
                  <a:txBody>
                    <a:bodyPr/>
                    <a:lstStyle/>
                    <a:p>
                      <a:r>
                        <a:rPr lang="nb-NO" sz="1200" dirty="0"/>
                        <a:t>Potensiale</a:t>
                      </a:r>
                    </a:p>
                  </a:txBody>
                  <a:tcPr marL="68580" marR="68580" marT="34290" marB="34290"/>
                </a:tc>
                <a:tc>
                  <a:txBody>
                    <a:bodyPr/>
                    <a:lstStyle/>
                    <a:p>
                      <a:r>
                        <a:rPr lang="nb-NO" sz="1000" b="1" i="0" dirty="0">
                          <a:latin typeface="Red Hat Text" panose="02010503040201060303" pitchFamily="2" charset="77"/>
                        </a:rPr>
                        <a:t>Alvorlig strømskade, kunne blitt hengende fast. Fall fra stolpe.</a:t>
                      </a: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102552 </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060621668"/>
              </p:ext>
            </p:extLst>
          </p:nvPr>
        </p:nvGraphicFramePr>
        <p:xfrm>
          <a:off x="5788480" y="2990241"/>
          <a:ext cx="3200400" cy="1706887"/>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764255887"/>
                    </a:ext>
                  </a:extLst>
                </a:gridCol>
              </a:tblGrid>
              <a:tr h="336346">
                <a:tc>
                  <a:txBody>
                    <a:bodyPr/>
                    <a:lstStyle/>
                    <a:p>
                      <a:r>
                        <a:rPr lang="nb-NO" sz="1200" dirty="0"/>
                        <a:t>Læringspunkter / forbedringsforslag</a:t>
                      </a:r>
                    </a:p>
                  </a:txBody>
                  <a:tcPr marL="68580" marR="68580" marT="34290" marB="34290" anchor="ctr"/>
                </a:tc>
                <a:extLst>
                  <a:ext uri="{0D108BD9-81ED-4DB2-BD59-A6C34878D82A}">
                    <a16:rowId xmlns:a16="http://schemas.microsoft.com/office/drawing/2014/main" val="1233428950"/>
                  </a:ext>
                </a:extLst>
              </a:tr>
              <a:tr h="1370541">
                <a:tc>
                  <a:txBody>
                    <a:bodyPr/>
                    <a:lstStyle/>
                    <a:p>
                      <a:r>
                        <a:rPr lang="nb-NO" sz="1000" b="0" kern="1200" dirty="0">
                          <a:solidFill>
                            <a:schemeClr val="dk1"/>
                          </a:solidFill>
                          <a:effectLst/>
                          <a:latin typeface="+mn-lt"/>
                          <a:ea typeface="+mn-ea"/>
                          <a:cs typeface="+mn-cs"/>
                        </a:rPr>
                        <a:t>Risikovurdering i planleggingsfasen kunne avdekket mulige farer rundt løsningen som ble valgt.</a:t>
                      </a:r>
                      <a:endParaRPr lang="nb-NO" sz="1000" b="0" i="0" kern="1200" dirty="0">
                        <a:solidFill>
                          <a:schemeClr val="dk1"/>
                        </a:solidFill>
                        <a:latin typeface="+mn-lt"/>
                        <a:ea typeface="+mn-ea"/>
                        <a:cs typeface="Arial"/>
                      </a:endParaRPr>
                    </a:p>
                    <a:p>
                      <a:r>
                        <a:rPr lang="nb-NO" sz="1000" b="0" i="0" kern="1200" dirty="0">
                          <a:solidFill>
                            <a:schemeClr val="dk1"/>
                          </a:solidFill>
                          <a:latin typeface="+mn-lt"/>
                          <a:ea typeface="+mn-ea"/>
                          <a:cs typeface="Arial"/>
                        </a:rPr>
                        <a:t>SJA skulle avdekket risiko for indusert spenning.</a:t>
                      </a:r>
                    </a:p>
                    <a:p>
                      <a:endParaRPr lang="nb-NO" sz="1000" b="0" i="0" kern="1200" dirty="0">
                        <a:solidFill>
                          <a:schemeClr val="dk1"/>
                        </a:solidFill>
                        <a:latin typeface="+mn-lt"/>
                        <a:ea typeface="+mn-ea"/>
                        <a:cs typeface="Arial"/>
                      </a:endParaRPr>
                    </a:p>
                    <a:p>
                      <a:r>
                        <a:rPr lang="nb-NO" sz="1000" b="0" i="0" kern="1200" dirty="0">
                          <a:solidFill>
                            <a:schemeClr val="dk1"/>
                          </a:solidFill>
                          <a:latin typeface="+mn-lt"/>
                          <a:ea typeface="+mn-ea"/>
                          <a:cs typeface="Arial"/>
                        </a:rPr>
                        <a:t>Flere barrierer kunne vært etablert.</a:t>
                      </a:r>
                    </a:p>
                    <a:p>
                      <a:r>
                        <a:rPr lang="nb-NO" sz="1000" b="0" i="0" kern="1200" dirty="0">
                          <a:solidFill>
                            <a:schemeClr val="dk1"/>
                          </a:solidFill>
                          <a:latin typeface="+mn-lt"/>
                          <a:ea typeface="+mn-ea"/>
                          <a:cs typeface="Arial"/>
                        </a:rPr>
                        <a:t>Utjevning av kabel ville forhindre at indusert spenning bygger seg opp.</a:t>
                      </a:r>
                    </a:p>
                    <a:p>
                      <a:r>
                        <a:rPr lang="nb-NO" sz="1000" b="0" i="0" kern="1200" dirty="0">
                          <a:solidFill>
                            <a:schemeClr val="dk1"/>
                          </a:solidFill>
                          <a:latin typeface="+mn-lt"/>
                          <a:ea typeface="+mn-ea"/>
                          <a:cs typeface="Arial"/>
                        </a:rPr>
                        <a:t>Viktig å benytte riktig verneutstyr i alle arbeidsoppdrag.</a:t>
                      </a:r>
                    </a:p>
                  </a:txBody>
                  <a:tcPr marL="68580" marR="68580" marT="34290" marB="34290"/>
                </a:tc>
                <a:extLst>
                  <a:ext uri="{0D108BD9-81ED-4DB2-BD59-A6C34878D82A}">
                    <a16:rowId xmlns:a16="http://schemas.microsoft.com/office/drawing/2014/main" val="1636191610"/>
                  </a:ext>
                </a:extLst>
              </a:tr>
            </a:tbl>
          </a:graphicData>
        </a:graphic>
      </p:graphicFrame>
      <p:pic>
        <p:nvPicPr>
          <p:cNvPr id="10" name="Bilde 9" descr="Et bilde som inneholder tekst, himmel, utendørs, bilvei&#10;&#10;Automatisk generert beskrivelse">
            <a:extLst>
              <a:ext uri="{FF2B5EF4-FFF2-40B4-BE49-F238E27FC236}">
                <a16:creationId xmlns:a16="http://schemas.microsoft.com/office/drawing/2014/main" id="{4A200473-8CC4-43E0-8607-21ACA5B344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8481" y="581025"/>
            <a:ext cx="3200399" cy="2328430"/>
          </a:xfrm>
          <a:prstGeom prst="rect">
            <a:avLst/>
          </a:prstGeom>
        </p:spPr>
      </p:pic>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Published</dsrStatus>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https://nettbiblioteket.elvia.no/doc/lringsarkid102552strmgjennomgangvedarbeidimast/</Url>
      <Description>Document</Description>
    </dsrLink>
    <Ekstern xmlns="6d4a5315-78c6-4c96-bb32-0e29fe55ad16">true</Ekstern>
    <SharedWithUsers xmlns="6d4a5315-78c6-4c96-bb32-0e29fe55ad16">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0" ma:contentTypeDescription="Opprett et nytt dokument." ma:contentTypeScope="" ma:versionID="090e09826d70d71cad2e1eb71d6d138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690d5ab85f5c139033dd4da684f979b6"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B1BAC-5AF3-426D-AD74-361DCA4992AF}">
  <ds:schemaRefs>
    <ds:schemaRef ds:uri="6d4a5315-78c6-4c96-bb32-0e29fe55ad16"/>
    <ds:schemaRef ds:uri="http://schemas.microsoft.com/office/2006/documentManagement/types"/>
    <ds:schemaRef ds:uri="b4509093-701c-4f4a-83cb-59d1966a0a3b"/>
    <ds:schemaRef ds:uri="http://www.w3.org/XML/1998/namespace"/>
    <ds:schemaRef ds:uri="http://purl.org/dc/term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899DE988-10D2-4D94-BF2D-CDBFD9CEFA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4a5315-78c6-4c96-bb32-0e29fe55ad16"/>
    <ds:schemaRef ds:uri="b4509093-701c-4f4a-83cb-59d1966a0a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1339</TotalTime>
  <Words>222</Words>
  <Application>Microsoft Office PowerPoint</Application>
  <PresentationFormat>Skjermfremvisning (16:9)</PresentationFormat>
  <Paragraphs>20</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100</cp:revision>
  <dcterms:created xsi:type="dcterms:W3CDTF">2017-08-30T13:22:09Z</dcterms:created>
  <dcterms:modified xsi:type="dcterms:W3CDTF">2022-06-14T06:51:36Z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Addo_DocID">
    <vt:lpwstr>9ce5de6f-2b91-41be-82e8-b88a8c08595f</vt:lpwstr>
  </property>
  <property fmtid="{D5CDD505-2E9C-101B-9397-08002B2CF9AE}" pid="5" name="Order">
    <vt:r8>40700</vt:r8>
  </property>
  <property fmtid="{D5CDD505-2E9C-101B-9397-08002B2CF9AE}" pid="6" name="xd_Signature">
    <vt:bool>false</vt:bool>
  </property>
  <property fmtid="{D5CDD505-2E9C-101B-9397-08002B2CF9AE}" pid="7" name="xd_ProgID">
    <vt:lpwstr/>
  </property>
  <property fmtid="{D5CDD505-2E9C-101B-9397-08002B2CF9AE}" pid="8" name="TriggerFlowInfo">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