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B503CC-F5FB-4822-A68F-AF1AA5AFDA5D}" v="1" dt="2022-06-13T11:34:51.2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00" d="100"/>
          <a:sy n="200" d="100"/>
        </p:scale>
        <p:origin x="162" y="17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Steinar Kveno" userId="1eb52f07-71e5-4d14-92c8-33481ad15a69" providerId="ADAL" clId="{AEB503CC-F5FB-4822-A68F-AF1AA5AFDA5D}"/>
    <pc:docChg chg="modSld">
      <pc:chgData name="Jan Steinar Kveno" userId="1eb52f07-71e5-4d14-92c8-33481ad15a69" providerId="ADAL" clId="{AEB503CC-F5FB-4822-A68F-AF1AA5AFDA5D}" dt="2022-06-13T11:34:51.240" v="7"/>
      <pc:docMkLst>
        <pc:docMk/>
      </pc:docMkLst>
      <pc:sldChg chg="modSp mod modAnim">
        <pc:chgData name="Jan Steinar Kveno" userId="1eb52f07-71e5-4d14-92c8-33481ad15a69" providerId="ADAL" clId="{AEB503CC-F5FB-4822-A68F-AF1AA5AFDA5D}" dt="2022-06-13T11:34:51.240" v="7"/>
        <pc:sldMkLst>
          <pc:docMk/>
          <pc:sldMk cId="3191417455" sldId="264"/>
        </pc:sldMkLst>
        <pc:graphicFrameChg chg="mod modGraphic">
          <ac:chgData name="Jan Steinar Kveno" userId="1eb52f07-71e5-4d14-92c8-33481ad15a69" providerId="ADAL" clId="{AEB503CC-F5FB-4822-A68F-AF1AA5AFDA5D}" dt="2022-06-13T11:34:29.143" v="6" actId="14100"/>
          <ac:graphicFrameMkLst>
            <pc:docMk/>
            <pc:sldMk cId="3191417455" sldId="264"/>
            <ac:graphicFrameMk id="8" creationId="{9A7836F5-DA16-D742-81B8-273E5FA233B4}"/>
          </ac:graphicFrameMkLst>
        </pc:graphicFrameChg>
        <pc:picChg chg="mod">
          <ac:chgData name="Jan Steinar Kveno" userId="1eb52f07-71e5-4d14-92c8-33481ad15a69" providerId="ADAL" clId="{AEB503CC-F5FB-4822-A68F-AF1AA5AFDA5D}" dt="2022-06-13T11:34:13.120" v="3" actId="14100"/>
          <ac:picMkLst>
            <pc:docMk/>
            <pc:sldMk cId="3191417455" sldId="264"/>
            <ac:picMk id="10" creationId="{26330EEC-C53E-42F9-86D9-D334ABF5B9E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13.06.2022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 dirty="0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13.06.2022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13.06.2022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13.06.2022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13.06.2022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13.06.2022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13.06.2022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13.06.2022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459343"/>
          </a:xfrm>
        </p:spPr>
        <p:txBody>
          <a:bodyPr/>
          <a:lstStyle/>
          <a:p>
            <a:r>
              <a:rPr lang="nb-NO" dirty="0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2151543"/>
              </p:ext>
            </p:extLst>
          </p:nvPr>
        </p:nvGraphicFramePr>
        <p:xfrm>
          <a:off x="472591" y="1006963"/>
          <a:ext cx="5356709" cy="373148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60842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095867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423446">
                <a:tc gridSpan="2">
                  <a:txBody>
                    <a:bodyPr/>
                    <a:lstStyle/>
                    <a:p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16.09.2020 RUH 101122 Kutt i finger  ved fjerning av stålbånd til trafokar.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858277">
                <a:tc>
                  <a:txBody>
                    <a:bodyPr/>
                    <a:lstStyle/>
                    <a:p>
                      <a:r>
                        <a:rPr lang="nb-NO" sz="1200" dirty="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Ved kutting av stålbånd til trafokar benyttet montør skrutrekker. Det var trangt og montøren valgte å ta av seg hanskene. Fingeren ble presset mot den skarpe stålkanten på trafokaret.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1177366">
                <a:tc>
                  <a:txBody>
                    <a:bodyPr/>
                    <a:lstStyle/>
                    <a:p>
                      <a:r>
                        <a:rPr lang="nb-NO" sz="1200" dirty="0"/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Montøren benyttet uegnet verktøy for å kutte av jernbåndet når han skulle pakke opp trafokaret. Han hadde tatt av seg hanskene som ville begrenset skaden til et minimum. Riktig verktøy til å kutte jernbåndet ville ha hindret skaden på hånden fullstendig.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685698">
                <a:tc>
                  <a:txBody>
                    <a:bodyPr/>
                    <a:lstStyle/>
                    <a:p>
                      <a:r>
                        <a:rPr lang="nb-NO" sz="1200" dirty="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Montør, fikk kutt i finger, dette ble behandlet på legevakt/ sykehus samme dag. Montør var tilbake på jobb etter 2 dager på tilrettelagt arbeid.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586699">
                <a:tc>
                  <a:txBody>
                    <a:bodyPr/>
                    <a:lstStyle/>
                    <a:p>
                      <a:r>
                        <a:rPr lang="nb-NO" sz="1200" dirty="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0" i="0" dirty="0">
                          <a:latin typeface="Red Hat Text" panose="02010503040201060303" pitchFamily="2" charset="77"/>
                        </a:rPr>
                        <a:t>Mere alvorlig kuttskade på hånd.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25" dirty="0">
                <a:solidFill>
                  <a:prstClr val="white">
                    <a:lumMod val="50000"/>
                  </a:prstClr>
                </a:solidFill>
                <a:latin typeface="Red Hat Text" panose="02010503040201060303" pitchFamily="2" charset="77"/>
              </a:rPr>
              <a:t>RUH ID:  101122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386679"/>
              </p:ext>
            </p:extLst>
          </p:nvPr>
        </p:nvGraphicFramePr>
        <p:xfrm>
          <a:off x="5894345" y="2777072"/>
          <a:ext cx="3040105" cy="19665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0105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246323">
                <a:tc>
                  <a:txBody>
                    <a:bodyPr/>
                    <a:lstStyle/>
                    <a:p>
                      <a:r>
                        <a:rPr lang="nb-NO" sz="1200" dirty="0"/>
                        <a:t>Læringspunkter / forbedringsforslag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715054">
                <a:tc>
                  <a:txBody>
                    <a:bodyPr/>
                    <a:lstStyle/>
                    <a:p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Entreprenør har presisert i SJA at det er viktig å vurdere hvilket verktøy som er hensiktsmessig å benytte til de forskjellige arbeidsoperasjonene.</a:t>
                      </a:r>
                    </a:p>
                    <a:p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Det er viktig å ikke fjerne barrierer som hansker for å unngå personskader.</a:t>
                      </a:r>
                    </a:p>
                    <a:p>
                      <a:endParaRPr lang="nb-NO" sz="1000" b="0" i="0" u="none" strike="noStrike" kern="1200" baseline="0" dirty="0">
                        <a:solidFill>
                          <a:schemeClr val="dk1"/>
                        </a:solidFill>
                        <a:latin typeface="Red Hat Text" panose="02010503040201060303" pitchFamily="2" charset="0"/>
                        <a:ea typeface="+mn-ea"/>
                        <a:cs typeface="+mn-cs"/>
                      </a:endParaRPr>
                    </a:p>
                    <a:p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Personskade måtte til for å øke bevisstheten og viktigheten av å tenke gjennom  beste løsning på de forskjellige arbeidsoppgavene. Heldigvis mindre alvorlig.</a:t>
                      </a:r>
                    </a:p>
                    <a:p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Viktig å ikke fjerne barrierer for å hindre skader.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  <p:pic>
        <p:nvPicPr>
          <p:cNvPr id="10" name="Plassholder for bilde 9" descr="Et bilde som inneholder bygning, sitter, katt, gammel&#10;&#10;Automatisk generert beskrivelse">
            <a:extLst>
              <a:ext uri="{FF2B5EF4-FFF2-40B4-BE49-F238E27FC236}">
                <a16:creationId xmlns:a16="http://schemas.microsoft.com/office/drawing/2014/main" id="{26330EEC-C53E-42F9-86D9-D334ABF5B9E5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15" r="36615"/>
          <a:stretch>
            <a:fillRect/>
          </a:stretch>
        </p:blipFill>
        <p:spPr>
          <a:xfrm>
            <a:off x="5894345" y="209876"/>
            <a:ext cx="3040105" cy="2546457"/>
          </a:xfrm>
        </p:spPr>
      </p:pic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pprinnelse xmlns="6d4a5315-78c6-4c96-bb32-0e29fe55ad16">Elvia</Opprinnelse>
    <Godkjenner xmlns="6d4a5315-78c6-4c96-bb32-0e29fe55ad16">
      <UserInfo>
        <DisplayName>Kjetil Utrimark</DisplayName>
        <AccountId>79</AccountId>
        <AccountType/>
      </UserInfo>
    </Godkjenner>
    <dsrStatus xmlns="6d4a5315-78c6-4c96-bb32-0e29fe55ad16">Published</dsrStatus>
    <Kopierestil xmlns="b4509093-701c-4f4a-83cb-59d1966a0a3b" xsi:nil="true"/>
    <Dokumenteier xmlns="6d4a5315-78c6-4c96-bb32-0e29fe55ad16">
      <UserInfo>
        <DisplayName>Kjetil Utrimark</DisplayName>
        <AccountId>79</AccountId>
        <AccountType/>
      </UserInfo>
    </Dokumenteier>
    <Dokumenttype xmlns="6d4a5315-78c6-4c96-bb32-0e29fe55ad16">Læringsark</Dokumenttype>
    <dsrLink xmlns="6d4a5315-78c6-4c96-bb32-0e29fe55ad16">
      <Url>https://nettbiblioteket.elvia.no/doc/lringsarkid101122kuttskadepfingervedfjerningavstlbnd/</Url>
      <Description>Document</Description>
    </dsrLink>
    <Ekstern xmlns="6d4a5315-78c6-4c96-bb32-0e29fe55ad16">true</Ekstern>
    <SharedWithUsers xmlns="6d4a5315-78c6-4c96-bb32-0e29fe55ad16">
      <UserInfo>
        <DisplayName/>
        <AccountId xsi:nil="true"/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98A3251CCCA4FB1C14CFD55A1C41E" ma:contentTypeVersion="20" ma:contentTypeDescription="Opprett et nytt dokument." ma:contentTypeScope="" ma:versionID="090e09826d70d71cad2e1eb71d6d138e">
  <xsd:schema xmlns:xsd="http://www.w3.org/2001/XMLSchema" xmlns:xs="http://www.w3.org/2001/XMLSchema" xmlns:p="http://schemas.microsoft.com/office/2006/metadata/properties" xmlns:ns2="6d4a5315-78c6-4c96-bb32-0e29fe55ad16" xmlns:ns3="b4509093-701c-4f4a-83cb-59d1966a0a3b" targetNamespace="http://schemas.microsoft.com/office/2006/metadata/properties" ma:root="true" ma:fieldsID="690d5ab85f5c139033dd4da684f979b6" ns2:_="" ns3:_="">
    <xsd:import namespace="6d4a5315-78c6-4c96-bb32-0e29fe55ad16"/>
    <xsd:import namespace="b4509093-701c-4f4a-83cb-59d1966a0a3b"/>
    <xsd:element name="properties">
      <xsd:complexType>
        <xsd:sequence>
          <xsd:element name="documentManagement">
            <xsd:complexType>
              <xsd:all>
                <xsd:element ref="ns2:Dokumenteier"/>
                <xsd:element ref="ns2:Dokumenttype"/>
                <xsd:element ref="ns2:Ekstern" minOccurs="0"/>
                <xsd:element ref="ns2:Godkjenner"/>
                <xsd:element ref="ns2:Opprinnel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Kopierestil" minOccurs="0"/>
                <xsd:element ref="ns2:dsrLink" minOccurs="0"/>
                <xsd:element ref="ns2:dsrStatu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a5315-78c6-4c96-bb32-0e29fe55ad16" elementFormDefault="qualified">
    <xsd:import namespace="http://schemas.microsoft.com/office/2006/documentManagement/types"/>
    <xsd:import namespace="http://schemas.microsoft.com/office/infopath/2007/PartnerControls"/>
    <xsd:element name="Dokumenteier" ma:index="8" ma:displayName="Dokumenteier" ma:list="UserInfo" ma:SharePointGroup="0" ma:internalName="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9" ma:displayName="Dokumenttype" ma:default="Arbeidsbeskrivelse" ma:format="Dropdown" ma:internalName="Dokumenttype" ma:readOnly="false">
      <xsd:simpleType>
        <xsd:restriction base="dms:Choice">
          <xsd:enumeration value="Arbeidsbeskrivelse"/>
          <xsd:enumeration value="Krav"/>
          <xsd:enumeration value="Mal/Skjema"/>
          <xsd:enumeration value="Vedlegg"/>
          <xsd:enumeration value="Systemdokumentasjon"/>
          <xsd:enumeration value="Læringsark"/>
        </xsd:restriction>
      </xsd:simpleType>
    </xsd:element>
    <xsd:element name="Ekstern" ma:index="10" nillable="true" ma:displayName="Ekstern" ma:default="0" ma:internalName="Ekstern" ma:readOnly="false">
      <xsd:simpleType>
        <xsd:restriction base="dms:Boolean"/>
      </xsd:simpleType>
    </xsd:element>
    <xsd:element name="Godkjenner" ma:index="11" ma:displayName="Godkjenner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prinnelse" ma:index="12" nillable="true" ma:displayName="Opprinnelse" ma:default="Elvia" ma:description="Angi hvor dokumentet kommer fra" ma:format="Dropdown" ma:internalName="Opprinnelse">
      <xsd:simpleType>
        <xsd:restriction base="dms:Choice">
          <xsd:enumeration value="Ex Eidsiva Nett"/>
          <xsd:enumeration value="Ex Hafslund Nett"/>
          <xsd:enumeration value="Elvia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dsrLink" ma:index="18" nillable="true" ma:displayName="Readin Link" ma:internalName="ds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srStatus" ma:index="19" nillable="true" ma:displayName="Readin Status" ma:internalName="dsrStatus">
      <xsd:simpleType>
        <xsd:restriction base="dms:Choice">
          <xsd:enumeration value="New"/>
          <xsd:enumeration value="Draft"/>
          <xsd:enumeration value="Published"/>
          <xsd:enumeration value="Withdrawn"/>
          <xsd:enumeration value="Converting"/>
          <xsd:enumeration value="Error"/>
          <xsd:enumeration value="Remov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9093-701c-4f4a-83cb-59d1966a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Kopierestil" ma:index="17" nillable="true" ma:displayName="Kopieres til" ma:description="Dokumentet må også oppdateres i andre systemer. Master ligger i Eureka" ma:format="Dropdown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Annet system"/>
                  </xsd:restriction>
                </xsd:simpleType>
              </xsd:element>
            </xsd:sequence>
          </xsd:extension>
        </xsd:complexContent>
      </xsd:complex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5B1BAC-5AF3-426D-AD74-361DCA4992AF}">
  <ds:schemaRefs>
    <ds:schemaRef ds:uri="http://www.w3.org/XML/1998/namespace"/>
    <ds:schemaRef ds:uri="http://purl.org/dc/dcmitype/"/>
    <ds:schemaRef ds:uri="http://purl.org/dc/elements/1.1/"/>
    <ds:schemaRef ds:uri="http://schemas.microsoft.com/office/2006/documentManagement/types"/>
    <ds:schemaRef ds:uri="6d4a5315-78c6-4c96-bb32-0e29fe55ad16"/>
    <ds:schemaRef ds:uri="b4509093-701c-4f4a-83cb-59d1966a0a3b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CF3AB92-1BC7-448E-A74D-672BEF29FE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4a5315-78c6-4c96-bb32-0e29fe55ad16"/>
    <ds:schemaRef ds:uri="b4509093-701c-4f4a-83cb-59d1966a0a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865</TotalTime>
  <Words>210</Words>
  <Application>Microsoft Office PowerPoint</Application>
  <PresentationFormat>Skjermfremvisning (16:9)</PresentationFormat>
  <Paragraphs>17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8" baseType="lpstr">
      <vt:lpstr>Arial</vt:lpstr>
      <vt:lpstr>Calibri</vt:lpstr>
      <vt:lpstr>Red Hat Display</vt:lpstr>
      <vt:lpstr>Red Hat Display Black</vt:lpstr>
      <vt:lpstr>Red Hat Text</vt:lpstr>
      <vt:lpstr>Red Hat Text Medium</vt:lpstr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Jan Steinar Kveno</cp:lastModifiedBy>
  <cp:revision>39</cp:revision>
  <dcterms:created xsi:type="dcterms:W3CDTF">2017-08-30T13:22:09Z</dcterms:created>
  <dcterms:modified xsi:type="dcterms:W3CDTF">2022-06-13T11:34:53Z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0x01010018598A3251CCCA4FB1C14CFD55A1C41E</vt:lpwstr>
  </property>
  <property fmtid="{D5CDD505-2E9C-101B-9397-08002B2CF9AE}" pid="4" name="Addo_DocID">
    <vt:lpwstr>2f6fde6c-5c5a-4185-82b9-886517a97041</vt:lpwstr>
  </property>
  <property fmtid="{D5CDD505-2E9C-101B-9397-08002B2CF9AE}" pid="5" name="Order">
    <vt:r8>10100</vt:r8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MigrationWizId">
    <vt:lpwstr>e90ec6df-58e2-48fe-9c61-24675ba5fe3b</vt:lpwstr>
  </property>
  <property fmtid="{D5CDD505-2E9C-101B-9397-08002B2CF9AE}" pid="9" name="TriggerFlowInfo">
    <vt:lpwstr/>
  </property>
  <property fmtid="{D5CDD505-2E9C-101B-9397-08002B2CF9AE}" pid="10" name="ComplianceAssetId">
    <vt:lpwstr/>
  </property>
  <property fmtid="{D5CDD505-2E9C-101B-9397-08002B2CF9AE}" pid="11" name="TemplateUrl">
    <vt:lpwstr/>
  </property>
  <property fmtid="{D5CDD505-2E9C-101B-9397-08002B2CF9AE}" pid="12" name="_ExtendedDescription">
    <vt:lpwstr/>
  </property>
</Properties>
</file>