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86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jetil Utrimark" userId="1279c3cc-6e74-4314-a4cd-7d733113e553" providerId="ADAL" clId="{B568469E-CD6D-4CB7-8320-CABC7D67C6DE}"/>
    <pc:docChg chg="modSld">
      <pc:chgData name="Kjetil Utrimark" userId="1279c3cc-6e74-4314-a4cd-7d733113e553" providerId="ADAL" clId="{B568469E-CD6D-4CB7-8320-CABC7D67C6DE}" dt="2021-09-15T18:02:54.834" v="24" actId="6549"/>
      <pc:docMkLst>
        <pc:docMk/>
      </pc:docMkLst>
      <pc:sldChg chg="modSp mod">
        <pc:chgData name="Kjetil Utrimark" userId="1279c3cc-6e74-4314-a4cd-7d733113e553" providerId="ADAL" clId="{B568469E-CD6D-4CB7-8320-CABC7D67C6DE}" dt="2021-09-15T18:02:54.834" v="24" actId="6549"/>
        <pc:sldMkLst>
          <pc:docMk/>
          <pc:sldMk cId="3191417455" sldId="264"/>
        </pc:sldMkLst>
        <pc:graphicFrameChg chg="modGraphic">
          <ac:chgData name="Kjetil Utrimark" userId="1279c3cc-6e74-4314-a4cd-7d733113e553" providerId="ADAL" clId="{B568469E-CD6D-4CB7-8320-CABC7D67C6DE}" dt="2021-09-15T18:02:54.834" v="24" actId="6549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2021-09-15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2021-09-15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2021-09-15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2021-09-15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2021-09-15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2021-09-15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2021-09-15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2021-09-15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2021-09-15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2021-09-15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2021-09-15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2021-09-15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2021-09-15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2021-09-15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2021-09-15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2021-09-15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2021-09-15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2021-09-15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2021-09-15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>
            <a:extLst>
              <a:ext uri="{FF2B5EF4-FFF2-40B4-BE49-F238E27FC236}">
                <a16:creationId xmlns:a16="http://schemas.microsoft.com/office/drawing/2014/main" id="{1DF67962-38BA-429C-A9B7-310D08E02EE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13" b="10913"/>
          <a:stretch>
            <a:fillRect/>
          </a:stretch>
        </p:blipFill>
        <p:spPr>
          <a:xfrm>
            <a:off x="5986462" y="1085850"/>
            <a:ext cx="3043237" cy="1619250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7978803"/>
              </p:ext>
            </p:extLst>
          </p:nvPr>
        </p:nvGraphicFramePr>
        <p:xfrm>
          <a:off x="477366" y="1085850"/>
          <a:ext cx="5201914" cy="36195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93257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14. Juni 2021 – Linjerydding – </a:t>
                      </a:r>
                      <a:r>
                        <a:rPr lang="nb-NO" sz="1000" b="1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Kutt i lår med ryddesag</a:t>
                      </a:r>
                      <a:endParaRPr lang="nb-NO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99775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kern="1200" dirty="0">
                          <a:latin typeface="Red Hat Text" panose="02010503040201060303" pitchFamily="2" charset="77"/>
                        </a:rPr>
                        <a:t>To personer utførte rydding i </a:t>
                      </a:r>
                      <a:r>
                        <a:rPr lang="nb-NO" sz="900" b="0" i="0" kern="1200" dirty="0" err="1">
                          <a:latin typeface="Red Hat Text" panose="02010503040201060303" pitchFamily="2" charset="77"/>
                        </a:rPr>
                        <a:t>høysspenningsstrase</a:t>
                      </a:r>
                      <a:r>
                        <a:rPr lang="nb-NO" sz="900" b="0" i="0" kern="1200" dirty="0">
                          <a:latin typeface="Red Hat Text" panose="02010503040201060303" pitchFamily="2" charset="77"/>
                        </a:rPr>
                        <a:t> med ryddesag. Under kutting av et lite tre, ønsket person A assistanse fra person B. De avtalte at person B skulle holde avstand frem til kuttet var utført. Person B er ivrig og går frem for å assistere før kuttet er helt ferdig. Person A får kast i sin ryddesag og treffer da B på baksiden i kneet, slik at det blir et stort kutt. Kuttet blir forbundet på stedet, men de velger samtidig å gå mot bilen for å få tilgang til mer bandasje. Ambulanse blir tilkalt og ankommer etter ca. 25 min.  Personen ble sykemeldt i 14 dager, og returnerte så til jobb uten varige mén. </a:t>
                      </a:r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83423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Sikkerhetsavstand(15m) for ryddesag ikke overholdt.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Arbeid innenfor sikkerhetsavstand var ikke beskrevet i SJA eller instrukser for arbeidet.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Person B ble ivrig og gikk for tidlig inn i kastesone for sagen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Høyt fokus på farer med motorsag i bransjen kan </a:t>
                      </a:r>
                      <a:r>
                        <a:rPr lang="nb-NO" sz="900" b="0" i="0">
                          <a:latin typeface="Red Hat Text" panose="02010503040201060303" pitchFamily="2" charset="77"/>
                        </a:rPr>
                        <a:t>ha gitt </a:t>
                      </a:r>
                      <a:r>
                        <a:rPr lang="nb-NO" sz="900" b="0" i="0" dirty="0">
                          <a:latin typeface="Red Hat Text" panose="02010503040201060303" pitchFamily="2" charset="77"/>
                        </a:rPr>
                        <a:t>mindre fokus for farene med ryddesag.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36383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 panose="02010503040201060303" pitchFamily="2" charset="77"/>
                        </a:rPr>
                        <a:t>Middels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noProof="0" dirty="0">
                          <a:latin typeface="Red Hat Text" panose="02010503040201060303" pitchFamily="2" charset="77"/>
                        </a:rPr>
                        <a:t>Personene fikk et dypt kutt, blødning kunne stoppes med bandasje.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 panose="02010503040201060303" pitchFamily="2" charset="77"/>
                        </a:rPr>
                        <a:t>Alvorlig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b="0" i="0" u="none" strike="noStrike" noProof="0" dirty="0">
                          <a:latin typeface="Red Hat Text" panose="02010503040201060303" pitchFamily="2" charset="77"/>
                        </a:rPr>
                        <a:t>Dersom kuttet hadde truffet en pulsåre ville blødningen vært mye kraftigere, det ville også vært vanskelig å stoppe blødningen med medbrakt bandasje. </a:t>
                      </a:r>
                      <a:endParaRPr lang="nb-NO" sz="9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00" dirty="0">
                <a:latin typeface="Red Hat Text"/>
              </a:rPr>
              <a:t>RUH ID: 26925</a:t>
            </a:r>
            <a:endParaRPr lang="nb-NO" sz="825" dirty="0">
              <a:solidFill>
                <a:prstClr val="white">
                  <a:lumMod val="50000"/>
                </a:prstClr>
              </a:solidFill>
              <a:latin typeface="Red Hat Text" panose="02010503040201060303" pitchFamily="2" charset="77"/>
            </a:endParaRP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437222"/>
              </p:ext>
            </p:extLst>
          </p:nvPr>
        </p:nvGraphicFramePr>
        <p:xfrm>
          <a:off x="5986462" y="2798334"/>
          <a:ext cx="3043239" cy="190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3239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29676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46749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med regelmessig fokus på farer med bruk av ryddesag, og at brukerne av ryddesag involveres i dette. 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Aldri bevege seg innenfor kastesone, mens sagen er i drift.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Det bør være instrukser med ekstra risikoreduserende tiltak som iverksettes dersom man må oppholde seg innenfor sikkerhetsavstand til ryddesag.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9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Enkeltmanspakk kan bli for liten ved alvorlige uhell, større bandasje bør medbringes til arbeidsplassen. </a:t>
                      </a:r>
                      <a:endParaRPr lang="nb-NO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18" ma:contentTypeDescription="Opprett et nytt dokument." ma:contentTypeScope="" ma:versionID="3922a91f6c3a69607b78090598cbbc3b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076193ae53fdd140c9626d4511f38c0c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Kjetil Utrimark</DisplayName>
        <AccountId>79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true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6CA119F-1F90-49E6-863C-C311D2F476A8}"/>
</file>

<file path=customXml/itemProps2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schemas.microsoft.com/office/2006/metadata/properties"/>
    <ds:schemaRef ds:uri="a8f0b6f9-2b67-4617-a70c-e96b3cb34168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bd6ed28d-af38-44fd-b7e0-25d28c6ead1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1129</TotalTime>
  <Words>312</Words>
  <Application>Microsoft Office PowerPoint</Application>
  <PresentationFormat>Skjermfremvisning (16:9)</PresentationFormat>
  <Paragraphs>21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Kjetil Utrimark</cp:lastModifiedBy>
  <cp:revision>11</cp:revision>
  <dcterms:created xsi:type="dcterms:W3CDTF">2017-08-30T13:22:09Z</dcterms:created>
  <dcterms:modified xsi:type="dcterms:W3CDTF">2021-09-15T18:03:05Z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MigrationWizId">
    <vt:lpwstr>3ec29678-00b2-4473-9672-03e6e32961f2</vt:lpwstr>
  </property>
  <property fmtid="{D5CDD505-2E9C-101B-9397-08002B2CF9AE}" pid="8" name="TriggerFlowInfo">
    <vt:lpwstr/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</Properties>
</file>