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notesMasterIdLst>
    <p:notesMasterId r:id="rId6"/>
  </p:notesMasterIdLst>
  <p:sldIdLst>
    <p:sldId id="264" r:id="rId5"/>
  </p:sldIdLst>
  <p:sldSz cx="9144000" cy="5143500" type="screen16x9"/>
  <p:notesSz cx="6858000" cy="9144000"/>
  <p:defaultTextStyle>
    <a:defPPr>
      <a:defRPr lang="nb-NO"/>
    </a:defPPr>
    <a:lvl1pPr marL="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na Warhuus" initials="NW" lastIdx="2" clrIdx="0">
    <p:extLst>
      <p:ext uri="{19B8F6BF-5375-455C-9EA6-DF929625EA0E}">
        <p15:presenceInfo xmlns:p15="http://schemas.microsoft.com/office/powerpoint/2012/main" userId="S::a25268@hafslund.no::1b436bdc-2fa3-4c1a-a5b8-ef43a48e3b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95BC"/>
    <a:srgbClr val="203873"/>
    <a:srgbClr val="173F8A"/>
    <a:srgbClr val="203A73"/>
    <a:srgbClr val="E5E0DC"/>
    <a:srgbClr val="F4F3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7" d="100"/>
          <a:sy n="137" d="100"/>
        </p:scale>
        <p:origin x="864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jetil Utrimark" userId="1279c3cc-6e74-4314-a4cd-7d733113e553" providerId="ADAL" clId="{B568469E-CD6D-4CB7-8320-CABC7D67C6DE}"/>
    <pc:docChg chg="modSld">
      <pc:chgData name="Kjetil Utrimark" userId="1279c3cc-6e74-4314-a4cd-7d733113e553" providerId="ADAL" clId="{B568469E-CD6D-4CB7-8320-CABC7D67C6DE}" dt="2021-09-15T18:02:54.834" v="24" actId="6549"/>
      <pc:docMkLst>
        <pc:docMk/>
      </pc:docMkLst>
      <pc:sldChg chg="modSp mod">
        <pc:chgData name="Kjetil Utrimark" userId="1279c3cc-6e74-4314-a4cd-7d733113e553" providerId="ADAL" clId="{B568469E-CD6D-4CB7-8320-CABC7D67C6DE}" dt="2021-09-15T18:02:54.834" v="24" actId="6549"/>
        <pc:sldMkLst>
          <pc:docMk/>
          <pc:sldMk cId="3191417455" sldId="264"/>
        </pc:sldMkLst>
        <pc:graphicFrameChg chg="modGraphic">
          <ac:chgData name="Kjetil Utrimark" userId="1279c3cc-6e74-4314-a4cd-7d733113e553" providerId="ADAL" clId="{B568469E-CD6D-4CB7-8320-CABC7D67C6DE}" dt="2021-09-15T18:02:54.834" v="24" actId="6549"/>
          <ac:graphicFrameMkLst>
            <pc:docMk/>
            <pc:sldMk cId="3191417455" sldId="264"/>
            <ac:graphicFrameMk id="6" creationId="{7C9E829E-CD53-9147-A035-47F021DC1DF2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ED0809-99B0-4680-BC1C-1265DC8D55E2}" type="datetimeFigureOut">
              <a:rPr lang="nb-NO" smtClean="0"/>
              <a:t>2021-09-15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00980-28E4-4CDE-AAF6-84D7F3A9B33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9444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ed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ssholder for bilde 19">
            <a:extLst>
              <a:ext uri="{FF2B5EF4-FFF2-40B4-BE49-F238E27FC236}">
                <a16:creationId xmlns:a16="http://schemas.microsoft.com/office/drawing/2014/main" id="{262C4314-427D-4871-A86F-EF1BDE92779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289" y="0"/>
            <a:ext cx="9145289" cy="5144144"/>
          </a:xfrm>
          <a:custGeom>
            <a:avLst/>
            <a:gdLst>
              <a:gd name="connsiteX0" fmla="*/ 11955362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755379 h 13717715"/>
              <a:gd name="connsiteX3" fmla="*/ 24382412 w 24385848"/>
              <a:gd name="connsiteY3" fmla="*/ 9755903 h 13717715"/>
              <a:gd name="connsiteX4" fmla="*/ 24382412 w 24385848"/>
              <a:gd name="connsiteY4" fmla="*/ 10054689 h 13717715"/>
              <a:gd name="connsiteX5" fmla="*/ 24163544 w 24385848"/>
              <a:gd name="connsiteY5" fmla="*/ 9949255 h 13717715"/>
              <a:gd name="connsiteX6" fmla="*/ 23042518 w 24385848"/>
              <a:gd name="connsiteY6" fmla="*/ 9722930 h 13717715"/>
              <a:gd name="connsiteX7" fmla="*/ 20162518 w 24385848"/>
              <a:gd name="connsiteY7" fmla="*/ 12602930 h 13717715"/>
              <a:gd name="connsiteX8" fmla="*/ 20291998 w 24385848"/>
              <a:gd name="connsiteY8" fmla="*/ 13459354 h 13717715"/>
              <a:gd name="connsiteX9" fmla="*/ 20386558 w 24385848"/>
              <a:gd name="connsiteY9" fmla="*/ 13717715 h 13717715"/>
              <a:gd name="connsiteX10" fmla="*/ 15208916 w 24385848"/>
              <a:gd name="connsiteY10" fmla="*/ 13717715 h 13717715"/>
              <a:gd name="connsiteX11" fmla="*/ 15208916 w 24385848"/>
              <a:gd name="connsiteY11" fmla="*/ 13716000 h 13717715"/>
              <a:gd name="connsiteX12" fmla="*/ 11957333 w 24385848"/>
              <a:gd name="connsiteY12" fmla="*/ 13716000 h 13717715"/>
              <a:gd name="connsiteX13" fmla="*/ 11837392 w 24385848"/>
              <a:gd name="connsiteY13" fmla="*/ 13507400 h 13717715"/>
              <a:gd name="connsiteX14" fmla="*/ 10153269 w 24385848"/>
              <a:gd name="connsiteY14" fmla="*/ 6856288 h 13717715"/>
              <a:gd name="connsiteX15" fmla="*/ 11837392 w 24385848"/>
              <a:gd name="connsiteY15" fmla="*/ 205173 h 13717715"/>
              <a:gd name="connsiteX16" fmla="*/ 0 w 24385848"/>
              <a:gd name="connsiteY16" fmla="*/ 0 h 13717715"/>
              <a:gd name="connsiteX17" fmla="*/ 11920344 w 24385848"/>
              <a:gd name="connsiteY17" fmla="*/ 0 h 13717715"/>
              <a:gd name="connsiteX18" fmla="*/ 11801388 w 24385848"/>
              <a:gd name="connsiteY18" fmla="*/ 206888 h 13717715"/>
              <a:gd name="connsiteX19" fmla="*/ 10117266 w 24385848"/>
              <a:gd name="connsiteY19" fmla="*/ 6858001 h 13717715"/>
              <a:gd name="connsiteX20" fmla="*/ 11801388 w 24385848"/>
              <a:gd name="connsiteY20" fmla="*/ 13509115 h 13717715"/>
              <a:gd name="connsiteX21" fmla="*/ 11921332 w 24385848"/>
              <a:gd name="connsiteY21" fmla="*/ 13717715 h 13717715"/>
              <a:gd name="connsiteX22" fmla="*/ 0 w 24385848"/>
              <a:gd name="connsiteY22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4385848" h="13717715">
                <a:moveTo>
                  <a:pt x="11955362" y="0"/>
                </a:moveTo>
                <a:lnTo>
                  <a:pt x="24385848" y="0"/>
                </a:lnTo>
                <a:lnTo>
                  <a:pt x="24385848" y="9755379"/>
                </a:lnTo>
                <a:lnTo>
                  <a:pt x="24382412" y="9755903"/>
                </a:lnTo>
                <a:lnTo>
                  <a:pt x="24382412" y="10054689"/>
                </a:lnTo>
                <a:lnTo>
                  <a:pt x="24163544" y="9949255"/>
                </a:lnTo>
                <a:cubicBezTo>
                  <a:pt x="23818986" y="9803519"/>
                  <a:pt x="23440162" y="9722930"/>
                  <a:pt x="23042518" y="9722930"/>
                </a:cubicBezTo>
                <a:cubicBezTo>
                  <a:pt x="21451938" y="9722930"/>
                  <a:pt x="20162518" y="11012350"/>
                  <a:pt x="20162518" y="12602930"/>
                </a:cubicBezTo>
                <a:cubicBezTo>
                  <a:pt x="20162518" y="12901164"/>
                  <a:pt x="20207850" y="13188810"/>
                  <a:pt x="20291998" y="13459354"/>
                </a:cubicBezTo>
                <a:lnTo>
                  <a:pt x="20386558" y="13717715"/>
                </a:lnTo>
                <a:lnTo>
                  <a:pt x="15208916" y="13717715"/>
                </a:lnTo>
                <a:lnTo>
                  <a:pt x="15208916" y="13716000"/>
                </a:lnTo>
                <a:lnTo>
                  <a:pt x="11957333" y="13716000"/>
                </a:lnTo>
                <a:lnTo>
                  <a:pt x="11837392" y="13507400"/>
                </a:lnTo>
                <a:cubicBezTo>
                  <a:pt x="10763350" y="11530269"/>
                  <a:pt x="10153269" y="9264523"/>
                  <a:pt x="10153269" y="6856288"/>
                </a:cubicBezTo>
                <a:cubicBezTo>
                  <a:pt x="10153269" y="4448054"/>
                  <a:pt x="10763350" y="2182305"/>
                  <a:pt x="11837392" y="205173"/>
                </a:cubicBezTo>
                <a:close/>
                <a:moveTo>
                  <a:pt x="0" y="0"/>
                </a:moveTo>
                <a:lnTo>
                  <a:pt x="11920344" y="0"/>
                </a:lnTo>
                <a:lnTo>
                  <a:pt x="11801388" y="206888"/>
                </a:lnTo>
                <a:cubicBezTo>
                  <a:pt x="10727346" y="2184020"/>
                  <a:pt x="10117266" y="4449765"/>
                  <a:pt x="10117266" y="6858001"/>
                </a:cubicBezTo>
                <a:cubicBezTo>
                  <a:pt x="10117266" y="9266238"/>
                  <a:pt x="10727346" y="11531984"/>
                  <a:pt x="11801388" y="13509115"/>
                </a:cubicBezTo>
                <a:lnTo>
                  <a:pt x="11921332" y="13717715"/>
                </a:lnTo>
                <a:lnTo>
                  <a:pt x="0" y="13717715"/>
                </a:lnTo>
                <a:close/>
              </a:path>
            </a:pathLst>
          </a:custGeom>
          <a:solidFill>
            <a:srgbClr val="262626"/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 dirty="0"/>
          </a:p>
        </p:txBody>
      </p:sp>
      <p:sp>
        <p:nvSpPr>
          <p:cNvPr id="9" name="Ellipse 8" hidden="1">
            <a:extLst>
              <a:ext uri="{FF2B5EF4-FFF2-40B4-BE49-F238E27FC236}">
                <a16:creationId xmlns:a16="http://schemas.microsoft.com/office/drawing/2014/main" id="{6A25AD65-3C3E-44CB-8F07-5121C4ACDD9D}"/>
              </a:ext>
            </a:extLst>
          </p:cNvPr>
          <p:cNvSpPr/>
          <p:nvPr userDrawn="1"/>
        </p:nvSpPr>
        <p:spPr>
          <a:xfrm>
            <a:off x="3807725" y="-2660850"/>
            <a:ext cx="10465881" cy="104652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 dirty="0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 dirty="0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0" name="Ellipse 9" hidden="1">
            <a:extLst>
              <a:ext uri="{FF2B5EF4-FFF2-40B4-BE49-F238E27FC236}">
                <a16:creationId xmlns:a16="http://schemas.microsoft.com/office/drawing/2014/main" id="{C0376A57-BB06-4817-8CEB-CF40CDCA3D25}"/>
              </a:ext>
            </a:extLst>
          </p:cNvPr>
          <p:cNvSpPr/>
          <p:nvPr userDrawn="1"/>
        </p:nvSpPr>
        <p:spPr>
          <a:xfrm>
            <a:off x="7561438" y="3645456"/>
            <a:ext cx="2160140" cy="2160000"/>
          </a:xfrm>
          <a:prstGeom prst="ellipse">
            <a:avLst/>
          </a:prstGeom>
          <a:solidFill>
            <a:srgbClr val="22D238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1745394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3308129" cy="1385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1053201" y="1714714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928437" y="1579699"/>
            <a:ext cx="3308129" cy="135017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928437" y="1714714"/>
            <a:ext cx="3308129" cy="2700338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3072-A9EE-EE4D-8E62-5F1AFCC33BC9}" type="datetime1">
              <a:rPr lang="nb-NO" smtClean="0"/>
              <a:t>2021-09-15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2301983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tekstbo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AF27B-2750-AA41-BCA8-C1423F0F132E}" type="datetime1">
              <a:rPr lang="nb-NO" smtClean="0"/>
              <a:t>2021-09-15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8989" y="3333953"/>
            <a:ext cx="7177574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0" indent="0" algn="ctr">
              <a:spcBef>
                <a:spcPts val="0"/>
              </a:spcBef>
              <a:buNone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65737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2x tekstbob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8B2D8-B731-1248-A241-ED0A6251A7D7}" type="datetime1">
              <a:rPr lang="nb-NO" smtClean="0"/>
              <a:t>2021-09-15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2" name="Plassholder for tekst 6">
            <a:extLst>
              <a:ext uri="{FF2B5EF4-FFF2-40B4-BE49-F238E27FC236}">
                <a16:creationId xmlns:a16="http://schemas.microsoft.com/office/drawing/2014/main" id="{085747B2-9A7D-4C67-A811-340B6601D54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928437" y="3240405"/>
            <a:ext cx="3308126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478119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D0C61-2BB3-8043-BC4D-B763C6742CF6}" type="datetime1">
              <a:rPr lang="nb-NO" smtClean="0"/>
              <a:t>2021-09-15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9048B61-1613-4160-9D34-FE56E2B8DF84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F569EB90-FAA0-40C4-919F-95559586A8B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A27D3311-225A-4F30-BB76-0E4B20FD86DF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11713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t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718336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7614-9EAA-F545-81CB-C4D62CEA0F57}" type="datetime1">
              <a:rPr lang="nb-NO" smtClean="0"/>
              <a:t>2021-09-15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718336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718336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625008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848231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5FAF-3A77-554E-8BF2-8E881ECAF5D7}" type="datetime1">
              <a:rPr lang="nb-NO" smtClean="0"/>
              <a:t>2021-09-15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3848231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848231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471718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3157-39AF-9F41-AD5D-41F7550C34F8}" type="datetime1">
              <a:rPr lang="nb-NO" smtClean="0"/>
              <a:t>2021-09-15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7611512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A9BA2-C263-CD49-B00D-AE2834BB3312}" type="datetime1">
              <a:rPr lang="nb-NO" smtClean="0"/>
              <a:t>2021-09-15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  <a:solidFill>
            <a:schemeClr val="bg2"/>
          </a:solidFill>
        </p:spPr>
        <p:txBody>
          <a:bodyPr lIns="270000" tIns="270000" rIns="270000" bIns="270000" anchor="ctr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232142F-E425-431F-83A0-72A26F23DB59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732654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0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9F03-812B-3943-B08F-6B338B39E4E0}" type="datetime1">
              <a:rPr lang="nb-NO" smtClean="0"/>
              <a:t>2021-09-15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200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0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3510668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510668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3510668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5" name="Plassholder for tekst 2">
            <a:extLst>
              <a:ext uri="{FF2B5EF4-FFF2-40B4-BE49-F238E27FC236}">
                <a16:creationId xmlns:a16="http://schemas.microsoft.com/office/drawing/2014/main" id="{5F4E0A4B-5176-4DCC-8E49-476467CDE320}"/>
              </a:ext>
            </a:extLst>
          </p:cNvPr>
          <p:cNvSpPr>
            <a:spLocks noGrp="1"/>
          </p:cNvSpPr>
          <p:nvPr>
            <p:ph type="body" idx="22"/>
          </p:nvPr>
        </p:nvSpPr>
        <p:spPr>
          <a:xfrm>
            <a:off x="6008642" y="1436930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6" name="Plassholder for tekst 11">
            <a:extLst>
              <a:ext uri="{FF2B5EF4-FFF2-40B4-BE49-F238E27FC236}">
                <a16:creationId xmlns:a16="http://schemas.microsoft.com/office/drawing/2014/main" id="{88CB0D4B-48C1-46E0-98AF-015645BFFD0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08642" y="4240448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7" name="Plassholder for innhold 3">
            <a:extLst>
              <a:ext uri="{FF2B5EF4-FFF2-40B4-BE49-F238E27FC236}">
                <a16:creationId xmlns:a16="http://schemas.microsoft.com/office/drawing/2014/main" id="{A4ABA372-6174-4775-BBC7-CA25A661EA4B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008642" y="1841980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8392147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lutts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k 4">
            <a:extLst>
              <a:ext uri="{FF2B5EF4-FFF2-40B4-BE49-F238E27FC236}">
                <a16:creationId xmlns:a16="http://schemas.microsoft.com/office/drawing/2014/main" id="{D7B64F9D-0A24-472B-B26B-52568BD81E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04935" y="2099250"/>
            <a:ext cx="3134132" cy="945000"/>
          </a:xfrm>
          <a:prstGeom prst="rect">
            <a:avLst/>
          </a:prstGeom>
        </p:spPr>
      </p:pic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7AF09F9B-5A67-4B36-B6D7-2D5FCCEA90EA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3737495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61986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ørk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ihåndsform: figur 18">
            <a:extLst>
              <a:ext uri="{FF2B5EF4-FFF2-40B4-BE49-F238E27FC236}">
                <a16:creationId xmlns:a16="http://schemas.microsoft.com/office/drawing/2014/main" id="{10842844-D31E-4A2A-B7B5-4B35796E78FD}"/>
              </a:ext>
            </a:extLst>
          </p:cNvPr>
          <p:cNvSpPr/>
          <p:nvPr userDrawn="1"/>
        </p:nvSpPr>
        <p:spPr>
          <a:xfrm>
            <a:off x="0" y="0"/>
            <a:ext cx="9145289" cy="5144144"/>
          </a:xfrm>
          <a:custGeom>
            <a:avLst/>
            <a:gdLst>
              <a:gd name="connsiteX0" fmla="*/ 0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910104 h 13717715"/>
              <a:gd name="connsiteX3" fmla="*/ 24368724 w 24385848"/>
              <a:gd name="connsiteY3" fmla="*/ 9899701 h 13717715"/>
              <a:gd name="connsiteX4" fmla="*/ 22952868 w 24385848"/>
              <a:gd name="connsiteY4" fmla="*/ 9541193 h 13717715"/>
              <a:gd name="connsiteX5" fmla="*/ 19982498 w 24385848"/>
              <a:gd name="connsiteY5" fmla="*/ 12511564 h 13717715"/>
              <a:gd name="connsiteX6" fmla="*/ 20215924 w 24385848"/>
              <a:gd name="connsiteY6" fmla="*/ 13667767 h 13717715"/>
              <a:gd name="connsiteX7" fmla="*/ 20239986 w 24385848"/>
              <a:gd name="connsiteY7" fmla="*/ 13717715 h 13717715"/>
              <a:gd name="connsiteX8" fmla="*/ 0 w 24385848"/>
              <a:gd name="connsiteY8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5848" h="13717715">
                <a:moveTo>
                  <a:pt x="0" y="0"/>
                </a:moveTo>
                <a:lnTo>
                  <a:pt x="24385848" y="0"/>
                </a:lnTo>
                <a:lnTo>
                  <a:pt x="24385848" y="9910104"/>
                </a:lnTo>
                <a:lnTo>
                  <a:pt x="24368724" y="9899701"/>
                </a:lnTo>
                <a:cubicBezTo>
                  <a:pt x="23947842" y="9671064"/>
                  <a:pt x="23465522" y="9541193"/>
                  <a:pt x="22952868" y="9541193"/>
                </a:cubicBezTo>
                <a:cubicBezTo>
                  <a:pt x="21312378" y="9541193"/>
                  <a:pt x="19982498" y="10871073"/>
                  <a:pt x="19982498" y="12511564"/>
                </a:cubicBezTo>
                <a:cubicBezTo>
                  <a:pt x="19982498" y="12921687"/>
                  <a:pt x="20065616" y="13312396"/>
                  <a:pt x="20215924" y="13667767"/>
                </a:cubicBezTo>
                <a:lnTo>
                  <a:pt x="20239986" y="13717715"/>
                </a:lnTo>
                <a:lnTo>
                  <a:pt x="0" y="1371771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 dirty="0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 dirty="0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8F1553B0-71D7-4C3B-BEB5-89FDCDC9F98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66115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/m helsides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2B6DC88D-2E60-4226-A932-59CD64F4348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tIns="1440180"/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 lang="nb-NO"/>
          </a:p>
        </p:txBody>
      </p:sp>
      <p:sp>
        <p:nvSpPr>
          <p:cNvPr id="10" name="Plassholder for tekst 5">
            <a:extLst>
              <a:ext uri="{FF2B5EF4-FFF2-40B4-BE49-F238E27FC236}">
                <a16:creationId xmlns:a16="http://schemas.microsoft.com/office/drawing/2014/main" id="{EBDA88AF-D2AD-4DA5-968F-D54CCD06CABD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4358423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13" name="Plassholder for tekst 12">
            <a:extLst>
              <a:ext uri="{FF2B5EF4-FFF2-40B4-BE49-F238E27FC236}">
                <a16:creationId xmlns:a16="http://schemas.microsoft.com/office/drawing/2014/main" id="{15CE3976-2D12-4F8A-916D-AC963D3C9FA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88916" y="3145893"/>
            <a:ext cx="2366169" cy="714948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rgbClr val="000000"/>
                </a:solidFill>
              </a:defRPr>
            </a:lvl1pPr>
            <a:lvl2pPr>
              <a:defRPr sz="100">
                <a:solidFill>
                  <a:srgbClr val="000000"/>
                </a:solidFill>
              </a:defRPr>
            </a:lvl2pPr>
            <a:lvl3pPr>
              <a:defRPr sz="100">
                <a:solidFill>
                  <a:srgbClr val="000000"/>
                </a:solidFill>
              </a:defRPr>
            </a:lvl3pPr>
            <a:lvl4pPr>
              <a:defRPr sz="100">
                <a:solidFill>
                  <a:srgbClr val="000000"/>
                </a:solidFill>
              </a:defRPr>
            </a:lvl4pPr>
            <a:lvl5pPr>
              <a:defRPr sz="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936536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med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tekst 5">
            <a:extLst>
              <a:ext uri="{FF2B5EF4-FFF2-40B4-BE49-F238E27FC236}">
                <a16:creationId xmlns:a16="http://schemas.microsoft.com/office/drawing/2014/main" id="{D13AC230-C058-416A-A810-6E3E3ACDE222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50908" y="3267325"/>
            <a:ext cx="2496371" cy="1384995"/>
          </a:xfrm>
        </p:spPr>
        <p:txBody>
          <a:bodyPr lIns="0" tIns="0" rIns="0" bIns="0"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 dirty="0"/>
          </a:p>
        </p:txBody>
      </p:sp>
      <p:pic>
        <p:nvPicPr>
          <p:cNvPr id="7" name="Bilde 6" descr="Et bilde som inneholder tegning&#10;&#10;Automatisk generert beskrivelse">
            <a:extLst>
              <a:ext uri="{FF2B5EF4-FFF2-40B4-BE49-F238E27FC236}">
                <a16:creationId xmlns:a16="http://schemas.microsoft.com/office/drawing/2014/main" id="{E227B84D-F1CA-4907-BFD3-5C242833A0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54847" y="4463054"/>
            <a:ext cx="1027621" cy="310500"/>
          </a:xfrm>
          <a:prstGeom prst="rect">
            <a:avLst/>
          </a:prstGeom>
        </p:spPr>
      </p:pic>
      <p:sp>
        <p:nvSpPr>
          <p:cNvPr id="22" name="Plassholder for bilde 21">
            <a:extLst>
              <a:ext uri="{FF2B5EF4-FFF2-40B4-BE49-F238E27FC236}">
                <a16:creationId xmlns:a16="http://schemas.microsoft.com/office/drawing/2014/main" id="{798380F2-1B8B-4A34-A33B-BEE8EDF8AC7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132597" y="0"/>
            <a:ext cx="6011403" cy="5144144"/>
          </a:xfrm>
          <a:custGeom>
            <a:avLst/>
            <a:gdLst>
              <a:gd name="connsiteX0" fmla="*/ 1803080 w 16029365"/>
              <a:gd name="connsiteY0" fmla="*/ 0 h 13717715"/>
              <a:gd name="connsiteX1" fmla="*/ 16029365 w 16029365"/>
              <a:gd name="connsiteY1" fmla="*/ 0 h 13717715"/>
              <a:gd name="connsiteX2" fmla="*/ 16029365 w 16029365"/>
              <a:gd name="connsiteY2" fmla="*/ 10052973 h 13717715"/>
              <a:gd name="connsiteX3" fmla="*/ 15810499 w 16029365"/>
              <a:gd name="connsiteY3" fmla="*/ 9947540 h 13717715"/>
              <a:gd name="connsiteX4" fmla="*/ 14689473 w 16029365"/>
              <a:gd name="connsiteY4" fmla="*/ 9721215 h 13717715"/>
              <a:gd name="connsiteX5" fmla="*/ 11809473 w 16029365"/>
              <a:gd name="connsiteY5" fmla="*/ 12601215 h 13717715"/>
              <a:gd name="connsiteX6" fmla="*/ 11938951 w 16029365"/>
              <a:gd name="connsiteY6" fmla="*/ 13457639 h 13717715"/>
              <a:gd name="connsiteX7" fmla="*/ 12034141 w 16029365"/>
              <a:gd name="connsiteY7" fmla="*/ 13717715 h 13717715"/>
              <a:gd name="connsiteX8" fmla="*/ 1804065 w 16029365"/>
              <a:gd name="connsiteY8" fmla="*/ 13717715 h 13717715"/>
              <a:gd name="connsiteX9" fmla="*/ 1684123 w 16029365"/>
              <a:gd name="connsiteY9" fmla="*/ 13509115 h 13717715"/>
              <a:gd name="connsiteX10" fmla="*/ 0 w 16029365"/>
              <a:gd name="connsiteY10" fmla="*/ 6858001 h 13717715"/>
              <a:gd name="connsiteX11" fmla="*/ 1684123 w 16029365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6029365" h="13717715">
                <a:moveTo>
                  <a:pt x="1803080" y="0"/>
                </a:moveTo>
                <a:lnTo>
                  <a:pt x="16029365" y="0"/>
                </a:lnTo>
                <a:lnTo>
                  <a:pt x="16029365" y="10052973"/>
                </a:lnTo>
                <a:lnTo>
                  <a:pt x="15810499" y="9947540"/>
                </a:lnTo>
                <a:cubicBezTo>
                  <a:pt x="15465941" y="9801804"/>
                  <a:pt x="15087119" y="9721215"/>
                  <a:pt x="14689473" y="9721215"/>
                </a:cubicBezTo>
                <a:cubicBezTo>
                  <a:pt x="13098893" y="9721215"/>
                  <a:pt x="11809473" y="11010635"/>
                  <a:pt x="11809473" y="12601215"/>
                </a:cubicBezTo>
                <a:cubicBezTo>
                  <a:pt x="11809473" y="12899449"/>
                  <a:pt x="11854805" y="13187095"/>
                  <a:pt x="11938951" y="13457639"/>
                </a:cubicBezTo>
                <a:lnTo>
                  <a:pt x="12034141" y="13717715"/>
                </a:lnTo>
                <a:lnTo>
                  <a:pt x="1804065" y="13717715"/>
                </a:lnTo>
                <a:lnTo>
                  <a:pt x="1684123" y="13509115"/>
                </a:lnTo>
                <a:cubicBezTo>
                  <a:pt x="610081" y="11531984"/>
                  <a:pt x="0" y="9266238"/>
                  <a:pt x="0" y="6858001"/>
                </a:cubicBezTo>
                <a:cubicBezTo>
                  <a:pt x="0" y="4449765"/>
                  <a:pt x="610081" y="2184019"/>
                  <a:pt x="1684123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87254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5EF7-BC40-FA41-B258-7FC0F4930B39}" type="datetime1">
              <a:rPr lang="nb-NO" smtClean="0"/>
              <a:t>2021-09-15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383702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4AC61-614E-0D43-9568-486A110F6ED6}" type="datetime1">
              <a:rPr lang="nb-NO" smtClean="0"/>
              <a:t>2021-09-15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80942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l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23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latin typeface="Red Hat Display Black" panose="02010A03040201060303" pitchFamily="2" charset="0"/>
              </a:defRPr>
            </a:lvl1pPr>
          </a:lstStyle>
          <a:p>
            <a:r>
              <a:rPr lang="nb-NO" dirty="0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 dirty="0"/>
              <a:t>Med en veldig fin og lang og innholdsrik  undertittel her nede</a:t>
            </a:r>
          </a:p>
        </p:txBody>
      </p:sp>
      <p:pic>
        <p:nvPicPr>
          <p:cNvPr id="11" name="Grafikk 10">
            <a:extLst>
              <a:ext uri="{FF2B5EF4-FFF2-40B4-BE49-F238E27FC236}">
                <a16:creationId xmlns:a16="http://schemas.microsoft.com/office/drawing/2014/main" id="{162F4A0D-27E8-4F02-B21D-B0ADAA629E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DE2E6A2C-A68D-4A34-9826-8C3CBA9F258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2997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s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ssholder for bilde 16">
            <a:extLst>
              <a:ext uri="{FF2B5EF4-FFF2-40B4-BE49-F238E27FC236}">
                <a16:creationId xmlns:a16="http://schemas.microsoft.com/office/drawing/2014/main" id="{2A19F1AA-EB78-474D-93A3-25A2246280B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0" y="911364"/>
            <a:ext cx="2970565" cy="1558119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3375">
                <a:latin typeface="Red Hat Display Black" panose="02010A03040201060303" pitchFamily="2" charset="0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72590" y="3051382"/>
            <a:ext cx="2970565" cy="1038746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250" b="1">
                <a:solidFill>
                  <a:schemeClr val="tx1"/>
                </a:solidFill>
                <a:latin typeface="Red Hat Display Black" panose="02010A03040201060303" pitchFamily="2" charset="0"/>
              </a:defRPr>
            </a:lvl1pPr>
            <a:lvl2pPr marL="34288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27DF8-2E41-DB4E-9EDB-75BFADCF88F0}" type="datetime1">
              <a:rPr lang="nb-NO" smtClean="0"/>
              <a:t>2021-09-15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4" name="Ellipse 13" hidden="1">
            <a:extLst>
              <a:ext uri="{FF2B5EF4-FFF2-40B4-BE49-F238E27FC236}">
                <a16:creationId xmlns:a16="http://schemas.microsoft.com/office/drawing/2014/main" id="{2A1B1E8D-A2BE-4281-B917-41233084EB3B}"/>
              </a:ext>
            </a:extLst>
          </p:cNvPr>
          <p:cNvSpPr/>
          <p:nvPr userDrawn="1"/>
        </p:nvSpPr>
        <p:spPr>
          <a:xfrm>
            <a:off x="-12803029" y="-6000750"/>
            <a:ext cx="17146116" cy="171450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3555363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48F3C-C8FC-FE4D-8F11-2D5BEF882D40}" type="datetime1">
              <a:rPr lang="nb-NO" smtClean="0"/>
              <a:t>2021-09-15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60658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7">
            <a:extLst>
              <a:ext uri="{FF2B5EF4-FFF2-40B4-BE49-F238E27FC236}">
                <a16:creationId xmlns:a16="http://schemas.microsoft.com/office/drawing/2014/main" id="{7920B70B-DC1B-49F8-A9D8-110C2B86518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3416150" cy="627829"/>
          </a:xfrm>
        </p:spPr>
        <p:txBody>
          <a:bodyPr/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D2C00-FB5E-0341-99CC-EE33FEB8F384}" type="datetime1">
              <a:rPr lang="nb-NO" smtClean="0"/>
              <a:t>2021-09-15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3A31540C-97E9-4920-B227-F8B9987194B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2" y="1714715"/>
            <a:ext cx="2835539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688128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ssholder for bilde 9">
            <a:extLst>
              <a:ext uri="{FF2B5EF4-FFF2-40B4-BE49-F238E27FC236}">
                <a16:creationId xmlns:a16="http://schemas.microsoft.com/office/drawing/2014/main" id="{4493E88D-F498-487B-9AD2-F2BED2E3EFE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507760" y="0"/>
            <a:ext cx="3636241" cy="5144143"/>
          </a:xfrm>
          <a:custGeom>
            <a:avLst/>
            <a:gdLst>
              <a:gd name="connsiteX0" fmla="*/ 557 w 9696011"/>
              <a:gd name="connsiteY0" fmla="*/ 0 h 13717714"/>
              <a:gd name="connsiteX1" fmla="*/ 9696011 w 9696011"/>
              <a:gd name="connsiteY1" fmla="*/ 0 h 13717714"/>
              <a:gd name="connsiteX2" fmla="*/ 9696011 w 9696011"/>
              <a:gd name="connsiteY2" fmla="*/ 13717714 h 13717714"/>
              <a:gd name="connsiteX3" fmla="*/ 0 w 9696011"/>
              <a:gd name="connsiteY3" fmla="*/ 13717714 h 13717714"/>
              <a:gd name="connsiteX4" fmla="*/ 20081 w 9696011"/>
              <a:gd name="connsiteY4" fmla="*/ 13655864 h 13717714"/>
              <a:gd name="connsiteX5" fmla="*/ 1047821 w 9696011"/>
              <a:gd name="connsiteY5" fmla="*/ 6858000 h 13717714"/>
              <a:gd name="connsiteX6" fmla="*/ 20081 w 9696011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696011" h="13717714">
                <a:moveTo>
                  <a:pt x="557" y="0"/>
                </a:moveTo>
                <a:lnTo>
                  <a:pt x="9696011" y="0"/>
                </a:lnTo>
                <a:lnTo>
                  <a:pt x="9696011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70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4901432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3673-E263-D34F-92EC-612310245F7B}" type="datetime1">
              <a:rPr lang="nb-NO" smtClean="0"/>
              <a:t>2021-09-15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ED3B2837-0134-428A-AC8E-FE3AE253439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1714715"/>
            <a:ext cx="4320821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534309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D91C46C2-E472-4410-ADC3-4EFA7B7E87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97273" y="0"/>
            <a:ext cx="2448015" cy="5144143"/>
          </a:xfrm>
          <a:custGeom>
            <a:avLst/>
            <a:gdLst>
              <a:gd name="connsiteX0" fmla="*/ 556 w 6527616"/>
              <a:gd name="connsiteY0" fmla="*/ 0 h 13717714"/>
              <a:gd name="connsiteX1" fmla="*/ 6527616 w 6527616"/>
              <a:gd name="connsiteY1" fmla="*/ 0 h 13717714"/>
              <a:gd name="connsiteX2" fmla="*/ 6527616 w 6527616"/>
              <a:gd name="connsiteY2" fmla="*/ 13717714 h 13717714"/>
              <a:gd name="connsiteX3" fmla="*/ 0 w 6527616"/>
              <a:gd name="connsiteY3" fmla="*/ 13717714 h 13717714"/>
              <a:gd name="connsiteX4" fmla="*/ 20080 w 6527616"/>
              <a:gd name="connsiteY4" fmla="*/ 13655864 h 13717714"/>
              <a:gd name="connsiteX5" fmla="*/ 1047820 w 6527616"/>
              <a:gd name="connsiteY5" fmla="*/ 6858001 h 13717714"/>
              <a:gd name="connsiteX6" fmla="*/ 20080 w 6527616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527616" h="13717714">
                <a:moveTo>
                  <a:pt x="556" y="0"/>
                </a:moveTo>
                <a:lnTo>
                  <a:pt x="6527616" y="0"/>
                </a:lnTo>
                <a:lnTo>
                  <a:pt x="6527616" y="13717714"/>
                </a:lnTo>
                <a:lnTo>
                  <a:pt x="0" y="13717714"/>
                </a:lnTo>
                <a:lnTo>
                  <a:pt x="20080" y="13655864"/>
                </a:lnTo>
                <a:cubicBezTo>
                  <a:pt x="688004" y="11508420"/>
                  <a:pt x="1047820" y="9225230"/>
                  <a:pt x="1047820" y="6858001"/>
                </a:cubicBezTo>
                <a:cubicBezTo>
                  <a:pt x="1047820" y="4490770"/>
                  <a:pt x="688004" y="2207578"/>
                  <a:pt x="20080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5711586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8CCD-CBFE-594B-845F-03F4A1A8464B}" type="datetime1">
              <a:rPr lang="nb-NO" smtClean="0"/>
              <a:t>2021-09-15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872341E5-4969-42AC-BC83-4857F4BA9D4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333953"/>
            <a:ext cx="5130976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936000" tIns="180000" rIns="936000" bIns="180000" anchor="ctr"/>
          <a:lstStyle>
            <a:lvl1pPr marL="0" indent="0" algn="l">
              <a:spcBef>
                <a:spcPts val="0"/>
              </a:spcBef>
              <a:buNone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3221FC5F-D2BE-406E-8E7E-DC8EAC83DF5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53201" y="1714715"/>
            <a:ext cx="5130976" cy="1485186"/>
          </a:xfrm>
          <a:prstGeom prst="rect">
            <a:avLst/>
          </a:prstGeom>
        </p:spPr>
        <p:txBody>
          <a:bodyPr lIns="0" tIns="0" rIns="0" bIns="0"/>
          <a:lstStyle>
            <a:lvl1pPr>
              <a:defRPr sz="1350"/>
            </a:lvl1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866534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053201" y="1579698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928437" y="1579698"/>
            <a:ext cx="3308126" cy="2700338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36B4A-BB4C-4340-B3EE-EC82E4A24BC5}" type="datetime1">
              <a:rPr lang="nb-NO" smtClean="0"/>
              <a:t>2021-09-15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67018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2.sv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7763972" cy="627829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7183366" cy="2700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7237091" y="4806601"/>
            <a:ext cx="74254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fld id="{B5CC4C76-B733-9148-8718-C897427CB1E6}" type="datetime1">
              <a:rPr lang="nb-NO" smtClean="0"/>
              <a:t>2021-09-15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092898" y="4806601"/>
            <a:ext cx="4731470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526646" y="4806601"/>
            <a:ext cx="23160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defRPr sz="900">
                <a:solidFill>
                  <a:schemeClr val="dk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8" name="Grafikk 7">
            <a:extLst>
              <a:ext uri="{FF2B5EF4-FFF2-40B4-BE49-F238E27FC236}">
                <a16:creationId xmlns:a16="http://schemas.microsoft.com/office/drawing/2014/main" id="{36643E82-6BD8-435D-89F3-1BEA6382B9D6}"/>
              </a:ext>
            </a:extLst>
          </p:cNvPr>
          <p:cNvPicPr>
            <a:picLocks noChangeAspect="1"/>
          </p:cNvPicPr>
          <p:nvPr userDrawn="1"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472591" y="4779598"/>
            <a:ext cx="167411" cy="16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067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  <p:sldLayoutId id="2147483690" r:id="rId17"/>
    <p:sldLayoutId id="2147483691" r:id="rId18"/>
    <p:sldLayoutId id="2147483692" r:id="rId19"/>
    <p:sldLayoutId id="2147483693" r:id="rId20"/>
    <p:sldLayoutId id="2147483694" r:id="rId21"/>
    <p:sldLayoutId id="2147483695" r:id="rId22"/>
    <p:sldLayoutId id="2147483696" r:id="rId23"/>
  </p:sldLayoutIdLst>
  <p:hf sldNum="0" hdr="0" dt="0"/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225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4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189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283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378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472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lassholder for bilde 3">
            <a:extLst>
              <a:ext uri="{FF2B5EF4-FFF2-40B4-BE49-F238E27FC236}">
                <a16:creationId xmlns:a16="http://schemas.microsoft.com/office/drawing/2014/main" id="{1DF67962-38BA-429C-A9B7-310D08E02EEF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913" b="10913"/>
          <a:stretch>
            <a:fillRect/>
          </a:stretch>
        </p:blipFill>
        <p:spPr>
          <a:xfrm>
            <a:off x="5986462" y="1085850"/>
            <a:ext cx="3043237" cy="1619250"/>
          </a:xfr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093B2461-9510-46B3-8D5C-42F0E31EF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591" y="405051"/>
            <a:ext cx="5711586" cy="459343"/>
          </a:xfrm>
        </p:spPr>
        <p:txBody>
          <a:bodyPr/>
          <a:lstStyle/>
          <a:p>
            <a:r>
              <a:rPr lang="nb-NO" dirty="0"/>
              <a:t>Læringsark</a:t>
            </a:r>
          </a:p>
        </p:txBody>
      </p:sp>
      <p:graphicFrame>
        <p:nvGraphicFramePr>
          <p:cNvPr id="6" name="Plassholder for innhold 10">
            <a:extLst>
              <a:ext uri="{FF2B5EF4-FFF2-40B4-BE49-F238E27FC236}">
                <a16:creationId xmlns:a16="http://schemas.microsoft.com/office/drawing/2014/main" id="{7C9E829E-CD53-9147-A035-47F021DC1D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7978803"/>
              </p:ext>
            </p:extLst>
          </p:nvPr>
        </p:nvGraphicFramePr>
        <p:xfrm>
          <a:off x="477366" y="1085850"/>
          <a:ext cx="5201914" cy="36195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64702">
                  <a:extLst>
                    <a:ext uri="{9D8B030D-6E8A-4147-A177-3AD203B41FA5}">
                      <a16:colId xmlns:a16="http://schemas.microsoft.com/office/drawing/2014/main" val="164756930"/>
                    </a:ext>
                  </a:extLst>
                </a:gridCol>
                <a:gridCol w="4037212">
                  <a:extLst>
                    <a:ext uri="{9D8B030D-6E8A-4147-A177-3AD203B41FA5}">
                      <a16:colId xmlns:a16="http://schemas.microsoft.com/office/drawing/2014/main" val="1318607463"/>
                    </a:ext>
                  </a:extLst>
                </a:gridCol>
              </a:tblGrid>
              <a:tr h="493257">
                <a:tc gridSpan="2">
                  <a:txBody>
                    <a:bodyPr/>
                    <a:lstStyle/>
                    <a:p>
                      <a:r>
                        <a:rPr lang="nb-NO" sz="1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14. Juni 2021 – Linjerydding – </a:t>
                      </a:r>
                      <a:r>
                        <a:rPr lang="nb-NO" sz="1000" b="1" kern="1200" noProof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Kutt i lår med ryddesag</a:t>
                      </a:r>
                      <a:endParaRPr lang="nb-NO" sz="1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4160748"/>
                  </a:ext>
                </a:extLst>
              </a:tr>
              <a:tr h="999775">
                <a:tc>
                  <a:txBody>
                    <a:bodyPr/>
                    <a:lstStyle/>
                    <a:p>
                      <a:r>
                        <a:rPr lang="nb-NO" sz="1200" dirty="0"/>
                        <a:t>Hva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900" b="0" i="0" kern="1200" dirty="0">
                          <a:latin typeface="Red Hat Text" panose="02010503040201060303" pitchFamily="2" charset="77"/>
                        </a:rPr>
                        <a:t>To personer utførte rydding i </a:t>
                      </a:r>
                      <a:r>
                        <a:rPr lang="nb-NO" sz="900" b="0" i="0" kern="1200" dirty="0" err="1">
                          <a:latin typeface="Red Hat Text" panose="02010503040201060303" pitchFamily="2" charset="77"/>
                        </a:rPr>
                        <a:t>høysspenningsstrase</a:t>
                      </a:r>
                      <a:r>
                        <a:rPr lang="nb-NO" sz="900" b="0" i="0" kern="1200" dirty="0">
                          <a:latin typeface="Red Hat Text" panose="02010503040201060303" pitchFamily="2" charset="77"/>
                        </a:rPr>
                        <a:t> med ryddesag. Under kutting av et lite tre, ønsket person A assistanse fra person B. De avtalte at person B skulle holde avstand frem til kuttet var utført. Person B er ivrig og går frem for å assistere før kuttet er helt ferdig. Person A får kast i sin ryddesag og treffer da B på baksiden i kneet, slik at det blir et stort kutt. Kuttet blir forbundet på stedet, men de velger samtidig å gå mot bilen for å få tilgang til mer bandasje. Ambulanse blir tilkalt og ankommer etter ca. 25 min.  Personen ble sykemeldt i 14 dager, og returnerte så til jobb uten varige mén. </a:t>
                      </a:r>
                      <a:endParaRPr lang="nb-NO" sz="900" b="0" i="0" dirty="0">
                        <a:latin typeface="Red Hat Text" panose="02010503040201060303" pitchFamily="2" charset="77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41974045"/>
                  </a:ext>
                </a:extLst>
              </a:tr>
              <a:tr h="683423">
                <a:tc>
                  <a:txBody>
                    <a:bodyPr/>
                    <a:lstStyle/>
                    <a:p>
                      <a:r>
                        <a:rPr lang="nb-NO" sz="1200" dirty="0"/>
                        <a:t>Årsak(er)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nb-NO" sz="900" b="0" i="0" dirty="0">
                          <a:latin typeface="Red Hat Text" panose="02010503040201060303" pitchFamily="2" charset="77"/>
                        </a:rPr>
                        <a:t>Sikkerhetsavstand(15m) for ryddesag ikke overholdt.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nb-NO" sz="900" b="0" i="0" dirty="0">
                          <a:latin typeface="Red Hat Text" panose="02010503040201060303" pitchFamily="2" charset="77"/>
                        </a:rPr>
                        <a:t>Arbeid innenfor sikkerhetsavstand var ikke beskrevet i SJA eller instrukser for arbeidet.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nb-NO" sz="900" b="0" i="0" dirty="0">
                          <a:latin typeface="Red Hat Text" panose="02010503040201060303" pitchFamily="2" charset="77"/>
                        </a:rPr>
                        <a:t>Person B ble ivrig og gikk for tidlig inn i kastesone for sagen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nb-NO" sz="900" b="0" i="0" dirty="0">
                          <a:latin typeface="Red Hat Text" panose="02010503040201060303" pitchFamily="2" charset="77"/>
                        </a:rPr>
                        <a:t>Høyt fokus på farer med motorsag i bransjen kan </a:t>
                      </a:r>
                      <a:r>
                        <a:rPr lang="nb-NO" sz="900" b="0" i="0">
                          <a:latin typeface="Red Hat Text" panose="02010503040201060303" pitchFamily="2" charset="77"/>
                        </a:rPr>
                        <a:t>ha gitt </a:t>
                      </a:r>
                      <a:r>
                        <a:rPr lang="nb-NO" sz="900" b="0" i="0" dirty="0">
                          <a:latin typeface="Red Hat Text" panose="02010503040201060303" pitchFamily="2" charset="77"/>
                        </a:rPr>
                        <a:t>mindre fokus for farene med ryddesag.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50104361"/>
                  </a:ext>
                </a:extLst>
              </a:tr>
              <a:tr h="436383">
                <a:tc>
                  <a:txBody>
                    <a:bodyPr/>
                    <a:lstStyle/>
                    <a:p>
                      <a:r>
                        <a:rPr lang="nb-NO" sz="1200" dirty="0"/>
                        <a:t>Konsekvens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900" b="0" i="0" noProof="0" dirty="0">
                          <a:latin typeface="Red Hat Text" panose="02010503040201060303" pitchFamily="2" charset="77"/>
                        </a:rPr>
                        <a:t>Middels</a:t>
                      </a:r>
                    </a:p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900" b="0" i="0" noProof="0" dirty="0">
                          <a:latin typeface="Red Hat Text" panose="02010503040201060303" pitchFamily="2" charset="77"/>
                        </a:rPr>
                        <a:t>Personene fikk et dypt kutt, blødning kunne stoppes med bandasje. 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66210839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r>
                        <a:rPr lang="nb-NO" sz="1200" dirty="0"/>
                        <a:t>Potensiale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900" b="0" i="0" u="none" strike="noStrike" noProof="0" dirty="0">
                          <a:latin typeface="Red Hat Text" panose="02010503040201060303" pitchFamily="2" charset="77"/>
                        </a:rPr>
                        <a:t>Alvorlig </a:t>
                      </a:r>
                    </a:p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900" b="0" i="0" u="none" strike="noStrike" noProof="0" dirty="0">
                          <a:latin typeface="Red Hat Text" panose="02010503040201060303" pitchFamily="2" charset="77"/>
                        </a:rPr>
                        <a:t>Dersom kuttet hadde truffet en pulsåre ville blødningen vært mye kraftigere, det ville også vært vanskelig å stoppe blødningen med medbrakt bandasje. </a:t>
                      </a:r>
                      <a:endParaRPr lang="nb-NO" sz="900" b="0" i="0" dirty="0">
                        <a:latin typeface="Red Hat Text" panose="02010503040201060303" pitchFamily="2" charset="77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818178215"/>
                  </a:ext>
                </a:extLst>
              </a:tr>
            </a:tbl>
          </a:graphicData>
        </a:graphic>
      </p:graphicFrame>
      <p:sp>
        <p:nvSpPr>
          <p:cNvPr id="7" name="Plassholder for bunntekst 6">
            <a:extLst>
              <a:ext uri="{FF2B5EF4-FFF2-40B4-BE49-F238E27FC236}">
                <a16:creationId xmlns:a16="http://schemas.microsoft.com/office/drawing/2014/main" id="{390954B9-808C-1649-AA9B-AD05571CD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2591" y="187507"/>
            <a:ext cx="4731470" cy="138500"/>
          </a:xfrm>
        </p:spPr>
        <p:txBody>
          <a:bodyPr>
            <a:normAutofit/>
          </a:bodyPr>
          <a:lstStyle/>
          <a:p>
            <a:r>
              <a:rPr lang="nb-NO" sz="800" dirty="0">
                <a:latin typeface="Red Hat Text"/>
              </a:rPr>
              <a:t>RUH ID: 26925</a:t>
            </a:r>
            <a:endParaRPr lang="nb-NO" sz="825" dirty="0">
              <a:solidFill>
                <a:prstClr val="white">
                  <a:lumMod val="50000"/>
                </a:prstClr>
              </a:solidFill>
              <a:latin typeface="Red Hat Text" panose="02010503040201060303" pitchFamily="2" charset="77"/>
            </a:endParaRPr>
          </a:p>
        </p:txBody>
      </p:sp>
      <p:graphicFrame>
        <p:nvGraphicFramePr>
          <p:cNvPr id="8" name="Tabell 7">
            <a:extLst>
              <a:ext uri="{FF2B5EF4-FFF2-40B4-BE49-F238E27FC236}">
                <a16:creationId xmlns:a16="http://schemas.microsoft.com/office/drawing/2014/main" id="{9A7836F5-DA16-D742-81B8-273E5FA233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1437222"/>
              </p:ext>
            </p:extLst>
          </p:nvPr>
        </p:nvGraphicFramePr>
        <p:xfrm>
          <a:off x="5986462" y="2798334"/>
          <a:ext cx="3043239" cy="19070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3239">
                  <a:extLst>
                    <a:ext uri="{9D8B030D-6E8A-4147-A177-3AD203B41FA5}">
                      <a16:colId xmlns:a16="http://schemas.microsoft.com/office/drawing/2014/main" val="2764255887"/>
                    </a:ext>
                  </a:extLst>
                </a:gridCol>
              </a:tblGrid>
              <a:tr h="329676">
                <a:tc>
                  <a:txBody>
                    <a:bodyPr/>
                    <a:lstStyle/>
                    <a:p>
                      <a:r>
                        <a:rPr lang="nb-NO" sz="1200" dirty="0"/>
                        <a:t>Læringspunkter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233428950"/>
                  </a:ext>
                </a:extLst>
              </a:tr>
              <a:tr h="1546749">
                <a:tc>
                  <a:txBody>
                    <a:bodyPr/>
                    <a:lstStyle/>
                    <a:p>
                      <a:pPr marL="285750" marR="0" lvl="0" indent="-2857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9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Viktig med regelmessig fokus på farer med bruk av ryddesag, og at brukerne av ryddesag involveres i dette. </a:t>
                      </a:r>
                    </a:p>
                    <a:p>
                      <a:pPr marL="285750" marR="0" lvl="0" indent="-2857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9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Aldri bevege seg innenfor kastesone, mens sagen er i drift.</a:t>
                      </a:r>
                    </a:p>
                    <a:p>
                      <a:pPr marL="285750" marR="0" lvl="0" indent="-2857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9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 Det bør være instrukser med ekstra risikoreduserende tiltak som iverksettes dersom man må oppholde seg innenfor sikkerhetsavstand til ryddesag.</a:t>
                      </a:r>
                    </a:p>
                    <a:p>
                      <a:pPr marL="285750" marR="0" lvl="0" indent="-2857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9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Enkeltmanspakk kan bli for liten ved alvorlige uhell, større bandasje bør medbringes til arbeidsplassen. </a:t>
                      </a:r>
                      <a:endParaRPr lang="nb-NO" sz="9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361916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141745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ema">
  <a:themeElements>
    <a:clrScheme name="Elvia">
      <a:dk1>
        <a:sysClr val="windowText" lastClr="000000"/>
      </a:dk1>
      <a:lt1>
        <a:sysClr val="window" lastClr="FFFFFF"/>
      </a:lt1>
      <a:dk2>
        <a:srgbClr val="262626"/>
      </a:dk2>
      <a:lt2>
        <a:srgbClr val="F7F7F7"/>
      </a:lt2>
      <a:accent1>
        <a:srgbClr val="22D238"/>
      </a:accent1>
      <a:accent2>
        <a:srgbClr val="262626"/>
      </a:accent2>
      <a:accent3>
        <a:srgbClr val="000000"/>
      </a:accent3>
      <a:accent4>
        <a:srgbClr val="FF0B00"/>
      </a:accent4>
      <a:accent5>
        <a:srgbClr val="FFA027"/>
      </a:accent5>
      <a:accent6>
        <a:srgbClr val="FFFD43"/>
      </a:accent6>
      <a:hlink>
        <a:srgbClr val="0563C1"/>
      </a:hlink>
      <a:folHlink>
        <a:srgbClr val="954F72"/>
      </a:folHlink>
    </a:clrScheme>
    <a:fontScheme name="Elvia">
      <a:majorFont>
        <a:latin typeface="Red Hat Display"/>
        <a:ea typeface=""/>
        <a:cs typeface=""/>
      </a:majorFont>
      <a:minorFont>
        <a:latin typeface="Red Hat Text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l Læringsark ID XXxxX - Beskrivende tittel" id="{A3A25D29-D5BD-8B4E-AF12-CCEB410666F7}" vid="{DCB55B3E-F4F1-654D-A2BA-B99843E6D93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8598A3251CCCA4FB1C14CFD55A1C41E" ma:contentTypeVersion="18" ma:contentTypeDescription="Opprett et nytt dokument." ma:contentTypeScope="" ma:versionID="3922a91f6c3a69607b78090598cbbc3b">
  <xsd:schema xmlns:xsd="http://www.w3.org/2001/XMLSchema" xmlns:xs="http://www.w3.org/2001/XMLSchema" xmlns:p="http://schemas.microsoft.com/office/2006/metadata/properties" xmlns:ns2="6d4a5315-78c6-4c96-bb32-0e29fe55ad16" xmlns:ns3="b4509093-701c-4f4a-83cb-59d1966a0a3b" targetNamespace="http://schemas.microsoft.com/office/2006/metadata/properties" ma:root="true" ma:fieldsID="076193ae53fdd140c9626d4511f38c0c" ns2:_="" ns3:_="">
    <xsd:import namespace="6d4a5315-78c6-4c96-bb32-0e29fe55ad16"/>
    <xsd:import namespace="b4509093-701c-4f4a-83cb-59d1966a0a3b"/>
    <xsd:element name="properties">
      <xsd:complexType>
        <xsd:sequence>
          <xsd:element name="documentManagement">
            <xsd:complexType>
              <xsd:all>
                <xsd:element ref="ns2:Dokumenteier"/>
                <xsd:element ref="ns2:Dokumenttype"/>
                <xsd:element ref="ns2:Ekstern" minOccurs="0"/>
                <xsd:element ref="ns2:Godkjenner"/>
                <xsd:element ref="ns2:Opprinnelse" minOccurs="0"/>
                <xsd:element ref="ns3:MediaServiceMetadata" minOccurs="0"/>
                <xsd:element ref="ns3:MediaServiceFastMetadata" minOccurs="0"/>
                <xsd:element ref="ns2:SharedWithUsers" minOccurs="0"/>
                <xsd:element ref="ns2:SharedWithDetails" minOccurs="0"/>
                <xsd:element ref="ns3:Kopierestil" minOccurs="0"/>
                <xsd:element ref="ns2:dsrLink" minOccurs="0"/>
                <xsd:element ref="ns2:dsr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4a5315-78c6-4c96-bb32-0e29fe55ad16" elementFormDefault="qualified">
    <xsd:import namespace="http://schemas.microsoft.com/office/2006/documentManagement/types"/>
    <xsd:import namespace="http://schemas.microsoft.com/office/infopath/2007/PartnerControls"/>
    <xsd:element name="Dokumenteier" ma:index="8" ma:displayName="Dokumenteier" ma:list="UserInfo" ma:SharePointGroup="0" ma:internalName="Dokumentei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okumenttype" ma:index="9" ma:displayName="Dokumenttype" ma:default="Arbeidsbeskrivelse" ma:format="Dropdown" ma:internalName="Dokumenttype" ma:readOnly="false">
      <xsd:simpleType>
        <xsd:restriction base="dms:Choice">
          <xsd:enumeration value="Arbeidsbeskrivelse"/>
          <xsd:enumeration value="Krav"/>
          <xsd:enumeration value="Mal/Skjema"/>
          <xsd:enumeration value="Vedlegg"/>
          <xsd:enumeration value="Systemdokumentasjon"/>
          <xsd:enumeration value="Læringsark"/>
        </xsd:restriction>
      </xsd:simpleType>
    </xsd:element>
    <xsd:element name="Ekstern" ma:index="10" nillable="true" ma:displayName="Ekstern" ma:default="0" ma:internalName="Ekstern" ma:readOnly="false">
      <xsd:simpleType>
        <xsd:restriction base="dms:Boolean"/>
      </xsd:simpleType>
    </xsd:element>
    <xsd:element name="Godkjenner" ma:index="11" ma:displayName="Godkjenner" ma:list="UserInfo" ma:SharePointGroup="0" ma:internalName="Godkjen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pprinnelse" ma:index="12" nillable="true" ma:displayName="Opprinnelse" ma:default="Elvia" ma:description="Angi hvor dokumentet kommer fra" ma:format="Dropdown" ma:internalName="Opprinnelse">
      <xsd:simpleType>
        <xsd:restriction base="dms:Choice">
          <xsd:enumeration value="Ex Eidsiva Nett"/>
          <xsd:enumeration value="Ex Hafslund Nett"/>
          <xsd:enumeration value="Elvia"/>
        </xsd:restriction>
      </xsd:simpleType>
    </xsd:element>
    <xsd:element name="SharedWithUsers" ma:index="15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dsrLink" ma:index="18" nillable="true" ma:displayName="Readin Link" ma:internalName="dsr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dsrStatus" ma:index="19" nillable="true" ma:displayName="Readin Status" ma:internalName="dsrStatus">
      <xsd:simpleType>
        <xsd:restriction base="dms:Choice">
          <xsd:enumeration value="New"/>
          <xsd:enumeration value="Draft"/>
          <xsd:enumeration value="Published"/>
          <xsd:enumeration value="Withdrawn"/>
          <xsd:enumeration value="Converting"/>
          <xsd:enumeration value="Error"/>
          <xsd:enumeration value="Remov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509093-701c-4f4a-83cb-59d1966a0a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Kopierestil" ma:index="17" nillable="true" ma:displayName="Kopieres til" ma:description="Dokumentet må også oppdateres i andre systemer. Master ligger i Eureka" ma:format="Dropdown" ma:internalName="Kopierestil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IFS"/>
                    <xsd:enumeration value="NetBas"/>
                    <xsd:enumeration value="Annet system"/>
                  </xsd:restriction>
                </xsd:simple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pprinnelse xmlns="6d4a5315-78c6-4c96-bb32-0e29fe55ad16">Elvia</Opprinnelse>
    <Godkjenner xmlns="6d4a5315-78c6-4c96-bb32-0e29fe55ad16">
      <UserInfo>
        <DisplayName>Kjetil Utrimark</DisplayName>
        <AccountId>79</AccountId>
        <AccountType/>
      </UserInfo>
    </Godkjenner>
    <dsrStatus xmlns="6d4a5315-78c6-4c96-bb32-0e29fe55ad16" xsi:nil="true"/>
    <Kopierestil xmlns="b4509093-701c-4f4a-83cb-59d1966a0a3b" xsi:nil="true"/>
    <Dokumenteier xmlns="6d4a5315-78c6-4c96-bb32-0e29fe55ad16">
      <UserInfo>
        <DisplayName>Kjetil Utrimark</DisplayName>
        <AccountId>79</AccountId>
        <AccountType/>
      </UserInfo>
    </Dokumenteier>
    <Dokumenttype xmlns="6d4a5315-78c6-4c96-bb32-0e29fe55ad16">Læringsark</Dokumenttype>
    <dsrLink xmlns="6d4a5315-78c6-4c96-bb32-0e29fe55ad16">
      <Url xsi:nil="true"/>
      <Description xsi:nil="true"/>
    </dsrLink>
    <Ekstern xmlns="6d4a5315-78c6-4c96-bb32-0e29fe55ad16">true</Ekstern>
    <SharedWithUsers xmlns="6d4a5315-78c6-4c96-bb32-0e29fe55ad16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36CA119F-1F90-49E6-863C-C311D2F476A8}"/>
</file>

<file path=customXml/itemProps2.xml><?xml version="1.0" encoding="utf-8"?>
<ds:datastoreItem xmlns:ds="http://schemas.openxmlformats.org/officeDocument/2006/customXml" ds:itemID="{6DA69340-209E-4691-8F98-78E2166253A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B5B1BAC-5AF3-426D-AD74-361DCA4992AF}">
  <ds:schemaRefs>
    <ds:schemaRef ds:uri="http://schemas.microsoft.com/office/2006/metadata/properties"/>
    <ds:schemaRef ds:uri="a8f0b6f9-2b67-4617-a70c-e96b3cb34168"/>
    <ds:schemaRef ds:uri="http://schemas.microsoft.com/office/2006/documentManagement/types"/>
    <ds:schemaRef ds:uri="http://purl.org/dc/elements/1.1/"/>
    <ds:schemaRef ds:uri="http://purl.org/dc/dcmitype/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bd6ed28d-af38-44fd-b7e0-25d28c6ead1c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Presentasjonsmal Eidsiva Energi AS</Template>
  <TotalTime>1129</TotalTime>
  <Words>312</Words>
  <Application>Microsoft Office PowerPoint</Application>
  <PresentationFormat>Skjermfremvisning (16:9)</PresentationFormat>
  <Paragraphs>21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6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8" baseType="lpstr">
      <vt:lpstr>Arial</vt:lpstr>
      <vt:lpstr>Calibri</vt:lpstr>
      <vt:lpstr>Red Hat Display</vt:lpstr>
      <vt:lpstr>Red Hat Display Black</vt:lpstr>
      <vt:lpstr>Red Hat Text</vt:lpstr>
      <vt:lpstr>Red Hat Text Medium</vt:lpstr>
      <vt:lpstr>1_Office-tema</vt:lpstr>
      <vt:lpstr>Læringsark</vt:lpstr>
    </vt:vector>
  </TitlesOfParts>
  <Company>Eidsiva Energi 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Sikkerhetsopplæring av ledere i Eidsiva</dc:title>
  <dc:creator>Nilsen, Knut Henrik</dc:creator>
  <dc:description>template by addpoint.no</dc:description>
  <cp:lastModifiedBy>Kjetil Utrimark</cp:lastModifiedBy>
  <cp:revision>11</cp:revision>
  <dcterms:created xsi:type="dcterms:W3CDTF">2017-08-30T13:22:09Z</dcterms:created>
  <dcterms:modified xsi:type="dcterms:W3CDTF">2021-09-15T18:03:05Z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">
    <vt:lpwstr>by addpoint.no</vt:lpwstr>
  </property>
  <property fmtid="{D5CDD505-2E9C-101B-9397-08002B2CF9AE}" pid="3" name="ContentTypeId">
    <vt:lpwstr>0x01010018598A3251CCCA4FB1C14CFD55A1C41E</vt:lpwstr>
  </property>
  <property fmtid="{D5CDD505-2E9C-101B-9397-08002B2CF9AE}" pid="4" name="Order">
    <vt:r8>11900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MigrationWizId">
    <vt:lpwstr>3ec29678-00b2-4473-9672-03e6e32961f2</vt:lpwstr>
  </property>
  <property fmtid="{D5CDD505-2E9C-101B-9397-08002B2CF9AE}" pid="8" name="TriggerFlowInfo">
    <vt:lpwstr/>
  </property>
  <property fmtid="{D5CDD505-2E9C-101B-9397-08002B2CF9AE}" pid="9" name="_SourceUrl">
    <vt:lpwstr/>
  </property>
  <property fmtid="{D5CDD505-2E9C-101B-9397-08002B2CF9AE}" pid="10" name="_SharedFileIndex">
    <vt:lpwstr/>
  </property>
  <property fmtid="{D5CDD505-2E9C-101B-9397-08002B2CF9AE}" pid="11" name="ComplianceAssetId">
    <vt:lpwstr/>
  </property>
  <property fmtid="{D5CDD505-2E9C-101B-9397-08002B2CF9AE}" pid="12" name="TemplateUrl">
    <vt:lpwstr/>
  </property>
  <property fmtid="{D5CDD505-2E9C-101B-9397-08002B2CF9AE}" pid="13" name="_ExtendedDescription">
    <vt:lpwstr/>
  </property>
</Properties>
</file>