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DDF155-0B8A-490F-9429-A452AC720A36}" v="1" dt="2021-11-15T07:40:23.160"/>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9" d="100"/>
          <a:sy n="129" d="100"/>
        </p:scale>
        <p:origin x="144" y="112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Steinar Kveno" userId="1eb52f07-71e5-4d14-92c8-33481ad15a69" providerId="ADAL" clId="{3610AB10-5354-4015-84DE-80C4B1649F31}"/>
    <pc:docChg chg="custSel modSld">
      <pc:chgData name="Jan Steinar Kveno" userId="1eb52f07-71e5-4d14-92c8-33481ad15a69" providerId="ADAL" clId="{3610AB10-5354-4015-84DE-80C4B1649F31}" dt="2021-11-12T13:26:26.380" v="2727" actId="20577"/>
      <pc:docMkLst>
        <pc:docMk/>
      </pc:docMkLst>
      <pc:sldChg chg="addSp delSp modSp mod">
        <pc:chgData name="Jan Steinar Kveno" userId="1eb52f07-71e5-4d14-92c8-33481ad15a69" providerId="ADAL" clId="{3610AB10-5354-4015-84DE-80C4B1649F31}" dt="2021-11-12T13:26:26.380" v="2727" actId="20577"/>
        <pc:sldMkLst>
          <pc:docMk/>
          <pc:sldMk cId="3191417455" sldId="264"/>
        </pc:sldMkLst>
        <pc:spChg chg="mod">
          <ac:chgData name="Jan Steinar Kveno" userId="1eb52f07-71e5-4d14-92c8-33481ad15a69" providerId="ADAL" clId="{3610AB10-5354-4015-84DE-80C4B1649F31}" dt="2021-11-10T14:24:53.115" v="2720" actId="14100"/>
          <ac:spMkLst>
            <pc:docMk/>
            <pc:sldMk cId="3191417455" sldId="264"/>
            <ac:spMk id="2" creationId="{093B2461-9510-46B3-8D5C-42F0E31EF96B}"/>
          </ac:spMkLst>
        </pc:spChg>
        <pc:spChg chg="del">
          <ac:chgData name="Jan Steinar Kveno" userId="1eb52f07-71e5-4d14-92c8-33481ad15a69" providerId="ADAL" clId="{3610AB10-5354-4015-84DE-80C4B1649F31}" dt="2021-11-10T06:58:51.386" v="0" actId="21"/>
          <ac:spMkLst>
            <pc:docMk/>
            <pc:sldMk cId="3191417455" sldId="264"/>
            <ac:spMk id="3" creationId="{796AA78A-8CAD-479C-B3DB-CBAB1CD9900A}"/>
          </ac:spMkLst>
        </pc:spChg>
        <pc:spChg chg="del">
          <ac:chgData name="Jan Steinar Kveno" userId="1eb52f07-71e5-4d14-92c8-33481ad15a69" providerId="ADAL" clId="{3610AB10-5354-4015-84DE-80C4B1649F31}" dt="2021-11-10T06:58:56.404" v="1" actId="21"/>
          <ac:spMkLst>
            <pc:docMk/>
            <pc:sldMk cId="3191417455" sldId="264"/>
            <ac:spMk id="4" creationId="{00FC8769-9746-405A-9C48-04EB23EAA860}"/>
          </ac:spMkLst>
        </pc:spChg>
        <pc:spChg chg="del">
          <ac:chgData name="Jan Steinar Kveno" userId="1eb52f07-71e5-4d14-92c8-33481ad15a69" providerId="ADAL" clId="{3610AB10-5354-4015-84DE-80C4B1649F31}" dt="2021-11-10T13:29:29.215" v="1841" actId="931"/>
          <ac:spMkLst>
            <pc:docMk/>
            <pc:sldMk cId="3191417455" sldId="264"/>
            <ac:spMk id="5" creationId="{357D348D-9334-48EE-A371-4335E1C96C8E}"/>
          </ac:spMkLst>
        </pc:spChg>
        <pc:spChg chg="mod">
          <ac:chgData name="Jan Steinar Kveno" userId="1eb52f07-71e5-4d14-92c8-33481ad15a69" providerId="ADAL" clId="{3610AB10-5354-4015-84DE-80C4B1649F31}" dt="2021-11-10T07:24:09.642" v="352" actId="20577"/>
          <ac:spMkLst>
            <pc:docMk/>
            <pc:sldMk cId="3191417455" sldId="264"/>
            <ac:spMk id="7" creationId="{390954B9-808C-1649-AA9B-AD05571CDE77}"/>
          </ac:spMkLst>
        </pc:spChg>
        <pc:graphicFrameChg chg="mod modGraphic">
          <ac:chgData name="Jan Steinar Kveno" userId="1eb52f07-71e5-4d14-92c8-33481ad15a69" providerId="ADAL" clId="{3610AB10-5354-4015-84DE-80C4B1649F31}" dt="2021-11-11T08:08:25.974" v="2726" actId="20577"/>
          <ac:graphicFrameMkLst>
            <pc:docMk/>
            <pc:sldMk cId="3191417455" sldId="264"/>
            <ac:graphicFrameMk id="6" creationId="{7C9E829E-CD53-9147-A035-47F021DC1DF2}"/>
          </ac:graphicFrameMkLst>
        </pc:graphicFrameChg>
        <pc:graphicFrameChg chg="mod modGraphic">
          <ac:chgData name="Jan Steinar Kveno" userId="1eb52f07-71e5-4d14-92c8-33481ad15a69" providerId="ADAL" clId="{3610AB10-5354-4015-84DE-80C4B1649F31}" dt="2021-11-12T13:26:26.380" v="2727" actId="20577"/>
          <ac:graphicFrameMkLst>
            <pc:docMk/>
            <pc:sldMk cId="3191417455" sldId="264"/>
            <ac:graphicFrameMk id="8" creationId="{9A7836F5-DA16-D742-81B8-273E5FA233B4}"/>
          </ac:graphicFrameMkLst>
        </pc:graphicFrameChg>
        <pc:picChg chg="add mod">
          <ac:chgData name="Jan Steinar Kveno" userId="1eb52f07-71e5-4d14-92c8-33481ad15a69" providerId="ADAL" clId="{3610AB10-5354-4015-84DE-80C4B1649F31}" dt="2021-11-10T13:29:31.717" v="1843" actId="962"/>
          <ac:picMkLst>
            <pc:docMk/>
            <pc:sldMk cId="3191417455" sldId="264"/>
            <ac:picMk id="4" creationId="{2479C960-F610-4825-8A2B-DBB56FC17861}"/>
          </ac:picMkLst>
        </pc:picChg>
      </pc:sldChg>
    </pc:docChg>
  </pc:docChgLst>
  <pc:docChgLst>
    <pc:chgData name="Jan Steinar Kveno" userId="1eb52f07-71e5-4d14-92c8-33481ad15a69" providerId="ADAL" clId="{FCDDF155-0B8A-490F-9429-A452AC720A36}"/>
    <pc:docChg chg="undo redo custSel modSld">
      <pc:chgData name="Jan Steinar Kveno" userId="1eb52f07-71e5-4d14-92c8-33481ad15a69" providerId="ADAL" clId="{FCDDF155-0B8A-490F-9429-A452AC720A36}" dt="2021-11-17T09:26:03.466" v="147" actId="20577"/>
      <pc:docMkLst>
        <pc:docMk/>
      </pc:docMkLst>
      <pc:sldChg chg="addSp delSp modSp mod">
        <pc:chgData name="Jan Steinar Kveno" userId="1eb52f07-71e5-4d14-92c8-33481ad15a69" providerId="ADAL" clId="{FCDDF155-0B8A-490F-9429-A452AC720A36}" dt="2021-11-17T09:26:03.466" v="147" actId="20577"/>
        <pc:sldMkLst>
          <pc:docMk/>
          <pc:sldMk cId="3191417455" sldId="264"/>
        </pc:sldMkLst>
        <pc:spChg chg="mod">
          <ac:chgData name="Jan Steinar Kveno" userId="1eb52f07-71e5-4d14-92c8-33481ad15a69" providerId="ADAL" clId="{FCDDF155-0B8A-490F-9429-A452AC720A36}" dt="2021-11-17T09:23:46.389" v="95" actId="14100"/>
          <ac:spMkLst>
            <pc:docMk/>
            <pc:sldMk cId="3191417455" sldId="264"/>
            <ac:spMk id="2" creationId="{093B2461-9510-46B3-8D5C-42F0E31EF96B}"/>
          </ac:spMkLst>
        </pc:spChg>
        <pc:spChg chg="add del mod">
          <ac:chgData name="Jan Steinar Kveno" userId="1eb52f07-71e5-4d14-92c8-33481ad15a69" providerId="ADAL" clId="{FCDDF155-0B8A-490F-9429-A452AC720A36}" dt="2021-11-15T07:38:26.470" v="24" actId="21"/>
          <ac:spMkLst>
            <pc:docMk/>
            <pc:sldMk cId="3191417455" sldId="264"/>
            <ac:spMk id="3" creationId="{454FD98F-A4B9-4656-833E-2F381555BCCA}"/>
          </ac:spMkLst>
        </pc:spChg>
        <pc:spChg chg="add del mod">
          <ac:chgData name="Jan Steinar Kveno" userId="1eb52f07-71e5-4d14-92c8-33481ad15a69" providerId="ADAL" clId="{FCDDF155-0B8A-490F-9429-A452AC720A36}" dt="2021-11-15T07:40:23.159" v="36"/>
          <ac:spMkLst>
            <pc:docMk/>
            <pc:sldMk cId="3191417455" sldId="264"/>
            <ac:spMk id="5" creationId="{B6E292ED-47F7-4EF1-8053-35B34E6A456F}"/>
          </ac:spMkLst>
        </pc:spChg>
        <pc:graphicFrameChg chg="mod modGraphic">
          <ac:chgData name="Jan Steinar Kveno" userId="1eb52f07-71e5-4d14-92c8-33481ad15a69" providerId="ADAL" clId="{FCDDF155-0B8A-490F-9429-A452AC720A36}" dt="2021-11-17T09:26:03.466" v="147" actId="20577"/>
          <ac:graphicFrameMkLst>
            <pc:docMk/>
            <pc:sldMk cId="3191417455" sldId="264"/>
            <ac:graphicFrameMk id="6" creationId="{7C9E829E-CD53-9147-A035-47F021DC1DF2}"/>
          </ac:graphicFrameMkLst>
        </pc:graphicFrameChg>
        <pc:graphicFrameChg chg="mod modGraphic">
          <ac:chgData name="Jan Steinar Kveno" userId="1eb52f07-71e5-4d14-92c8-33481ad15a69" providerId="ADAL" clId="{FCDDF155-0B8A-490F-9429-A452AC720A36}" dt="2021-11-15T07:37:02.743" v="20" actId="1076"/>
          <ac:graphicFrameMkLst>
            <pc:docMk/>
            <pc:sldMk cId="3191417455" sldId="264"/>
            <ac:graphicFrameMk id="8" creationId="{9A7836F5-DA16-D742-81B8-273E5FA233B4}"/>
          </ac:graphicFrameMkLst>
        </pc:graphicFrameChg>
        <pc:picChg chg="mod">
          <ac:chgData name="Jan Steinar Kveno" userId="1eb52f07-71e5-4d14-92c8-33481ad15a69" providerId="ADAL" clId="{FCDDF155-0B8A-490F-9429-A452AC720A36}" dt="2021-11-17T09:25:34.273" v="140" actId="14100"/>
          <ac:picMkLst>
            <pc:docMk/>
            <pc:sldMk cId="3191417455" sldId="264"/>
            <ac:picMk id="4" creationId="{2479C960-F610-4825-8A2B-DBB56FC17861}"/>
          </ac:picMkLst>
        </pc:picChg>
      </pc:sldChg>
    </pc:docChg>
  </pc:docChgLst>
  <pc:docChgLst>
    <pc:chgData name="Kjetil Utrimark" userId="1279c3cc-6e74-4314-a4cd-7d733113e553" providerId="ADAL" clId="{F255E1A9-BB83-4ADE-B0B1-3D5D2D246FD9}"/>
    <pc:docChg chg="custSel modSld">
      <pc:chgData name="Kjetil Utrimark" userId="1279c3cc-6e74-4314-a4cd-7d733113e553" providerId="ADAL" clId="{F255E1A9-BB83-4ADE-B0B1-3D5D2D246FD9}" dt="2021-03-26T09:43:58.235" v="8" actId="20577"/>
      <pc:docMkLst>
        <pc:docMk/>
      </pc:docMkLst>
      <pc:sldChg chg="modSp mod">
        <pc:chgData name="Kjetil Utrimark" userId="1279c3cc-6e74-4314-a4cd-7d733113e553" providerId="ADAL" clId="{F255E1A9-BB83-4ADE-B0B1-3D5D2D246FD9}" dt="2021-03-26T09:43:58.235" v="8" actId="20577"/>
        <pc:sldMkLst>
          <pc:docMk/>
          <pc:sldMk cId="3191417455" sldId="264"/>
        </pc:sldMkLst>
        <pc:spChg chg="mod">
          <ac:chgData name="Kjetil Utrimark" userId="1279c3cc-6e74-4314-a4cd-7d733113e553" providerId="ADAL" clId="{F255E1A9-BB83-4ADE-B0B1-3D5D2D246FD9}" dt="2021-03-26T09:43:46.344" v="0" actId="1076"/>
          <ac:spMkLst>
            <pc:docMk/>
            <pc:sldMk cId="3191417455" sldId="264"/>
            <ac:spMk id="3" creationId="{796AA78A-8CAD-479C-B3DB-CBAB1CD9900A}"/>
          </ac:spMkLst>
        </pc:spChg>
        <pc:graphicFrameChg chg="modGraphic">
          <ac:chgData name="Kjetil Utrimark" userId="1279c3cc-6e74-4314-a4cd-7d733113e553" providerId="ADAL" clId="{F255E1A9-BB83-4ADE-B0B1-3D5D2D246FD9}" dt="2021-03-26T09:43:58.235" v="8" actId="20577"/>
          <ac:graphicFrameMkLst>
            <pc:docMk/>
            <pc:sldMk cId="3191417455" sldId="264"/>
            <ac:graphicFrameMk id="6" creationId="{7C9E829E-CD53-9147-A035-47F021DC1DF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2021-11-17</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0E8C3072-A9EE-EE4D-8E62-5F1AFCC33BC9}" type="datetime1">
              <a:rPr lang="nb-NO" smtClean="0"/>
              <a:t>2021-11-17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2021-11-17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2021-11-17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2021-11-17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dirty="0"/>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2021-11-17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2021-11-17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2021-11-17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2021-11-17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2021-11-17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dirty="0"/>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dirty="0"/>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dirty="0"/>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dirty="0"/>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dirty="0"/>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2021-11-17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2021-11-17</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dirty="0"/>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dirty="0"/>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dirty="0"/>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2021-11-17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2021-11-17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dirty="0"/>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2021-11-17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2021-11-17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2021-11-17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dirty="0"/>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55136B4A-BB4C-4340-B3EE-EC82E4A24BC5}" type="datetime1">
              <a:rPr lang="nb-NO" smtClean="0"/>
              <a:t>2021-11-17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dirty="0"/>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2021-11-17</a:t>
            </a:fld>
            <a:endParaRPr lang="nb-NO" dirty="0"/>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dirty="0"/>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dirty="0"/>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ssholder for bilde 3" descr="Et bilde som inneholder vegg, innendørs, bygning, tak&#10;&#10;Automatisk generert beskrivelse">
            <a:extLst>
              <a:ext uri="{FF2B5EF4-FFF2-40B4-BE49-F238E27FC236}">
                <a16:creationId xmlns:a16="http://schemas.microsoft.com/office/drawing/2014/main" id="{2479C960-F610-4825-8A2B-DBB56FC17861}"/>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28000" b="28000"/>
          <a:stretch>
            <a:fillRect/>
          </a:stretch>
        </p:blipFill>
        <p:spPr>
          <a:xfrm>
            <a:off x="5986463" y="998924"/>
            <a:ext cx="2851150" cy="1833486"/>
          </a:xfrm>
        </p:spPr>
      </p:pic>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0" y="455135"/>
            <a:ext cx="7372697" cy="414661"/>
          </a:xfrm>
        </p:spPr>
        <p:txBody>
          <a:bodyPr>
            <a:normAutofit/>
          </a:bodyPr>
          <a:lstStyle/>
          <a:p>
            <a:r>
              <a:rPr lang="nb-NO" dirty="0"/>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597213974"/>
              </p:ext>
            </p:extLst>
          </p:nvPr>
        </p:nvGraphicFramePr>
        <p:xfrm>
          <a:off x="477366" y="998924"/>
          <a:ext cx="5201914" cy="4095945"/>
        </p:xfrm>
        <a:graphic>
          <a:graphicData uri="http://schemas.openxmlformats.org/drawingml/2006/table">
            <a:tbl>
              <a:tblPr firstRow="1" bandRow="1">
                <a:tableStyleId>{073A0DAA-6AF3-43AB-8588-CEC1D06C72B9}</a:tableStyleId>
              </a:tblPr>
              <a:tblGrid>
                <a:gridCol w="1164702">
                  <a:extLst>
                    <a:ext uri="{9D8B030D-6E8A-4147-A177-3AD203B41FA5}">
                      <a16:colId xmlns:a16="http://schemas.microsoft.com/office/drawing/2014/main" val="164756930"/>
                    </a:ext>
                  </a:extLst>
                </a:gridCol>
                <a:gridCol w="4037212">
                  <a:extLst>
                    <a:ext uri="{9D8B030D-6E8A-4147-A177-3AD203B41FA5}">
                      <a16:colId xmlns:a16="http://schemas.microsoft.com/office/drawing/2014/main" val="1318607463"/>
                    </a:ext>
                  </a:extLst>
                </a:gridCol>
              </a:tblGrid>
              <a:tr h="454013">
                <a:tc gridSpan="2">
                  <a:txBody>
                    <a:bodyPr/>
                    <a:lstStyle/>
                    <a:p>
                      <a:r>
                        <a:rPr lang="nb-NO" sz="1000" b="1" kern="1200" dirty="0">
                          <a:solidFill>
                            <a:schemeClr val="lt1"/>
                          </a:solidFill>
                          <a:latin typeface="+mn-lt"/>
                          <a:ea typeface="+mn-ea"/>
                          <a:cs typeface="+mn-cs"/>
                        </a:rPr>
                        <a:t>19.10.2021 – Lavspenningstavle veltet ved inntransport – Brudd i ryggvirvel</a:t>
                      </a:r>
                    </a:p>
                  </a:txBody>
                  <a:tcPr marL="68580" marR="68580" marT="34290" marB="34290" anchor="ctr"/>
                </a:tc>
                <a:tc hMerge="1">
                  <a:txBody>
                    <a:bodyPr/>
                    <a:lstStyle/>
                    <a:p>
                      <a:endParaRPr lang="nb-NO" dirty="0"/>
                    </a:p>
                  </a:txBody>
                  <a:tcPr/>
                </a:tc>
                <a:extLst>
                  <a:ext uri="{0D108BD9-81ED-4DB2-BD59-A6C34878D82A}">
                    <a16:rowId xmlns:a16="http://schemas.microsoft.com/office/drawing/2014/main" val="4084160748"/>
                  </a:ext>
                </a:extLst>
              </a:tr>
              <a:tr h="1315702">
                <a:tc>
                  <a:txBody>
                    <a:bodyPr/>
                    <a:lstStyle/>
                    <a:p>
                      <a:r>
                        <a:rPr lang="nb-NO" sz="1200" dirty="0"/>
                        <a:t>Hva</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kern="1200" dirty="0">
                          <a:latin typeface="Red Hat Text" panose="02010503040201060303" pitchFamily="2" charset="77"/>
                        </a:rPr>
                        <a:t>Plassering av ny lavspenningstavle  i nettstasjon. Det ble benyttet et «rullespett» for å løfte opp tavlen i den ene enden for å frigjøre en av pallene tavlen sto på. Tavlen tok overbalanse og veltet inn mot høyspenningsbryterne. Tilskadekommet lærling fikk tavlen delvis over seg. Lærlingen dro hjem etter hendelsen, litt redusert men tilsynelatende uskadet. Dagen etter oppsøkte lærlingen lege og det ble etter hvert påvist et brudd i ryggen.</a:t>
                      </a:r>
                    </a:p>
                    <a:p>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641974045"/>
                  </a:ext>
                </a:extLst>
              </a:tr>
              <a:tr h="1004294">
                <a:tc>
                  <a:txBody>
                    <a:bodyPr/>
                    <a:lstStyle/>
                    <a:p>
                      <a:r>
                        <a:rPr lang="nb-NO" sz="1200" dirty="0"/>
                        <a:t>Årsak(er)</a:t>
                      </a:r>
                    </a:p>
                  </a:txBody>
                  <a:tcPr marL="68580" marR="68580" marT="34290" marB="34290"/>
                </a:tc>
                <a:tc>
                  <a:txBody>
                    <a:bodyPr/>
                    <a:lstStyle/>
                    <a:p>
                      <a:r>
                        <a:rPr lang="nb-NO" sz="1000" b="0" i="0" dirty="0">
                          <a:latin typeface="Red Hat Text" panose="02010503040201060303" pitchFamily="2" charset="77"/>
                        </a:rPr>
                        <a:t>Valgt feil arbeidsmetode etter forhold som størrelse og vekt på tavle samt stedlige forhold i nettstasjonen.</a:t>
                      </a:r>
                    </a:p>
                    <a:p>
                      <a:r>
                        <a:rPr lang="nb-NO" sz="1000" b="0" i="0" dirty="0">
                          <a:latin typeface="Red Hat Text" panose="02010503040201060303" pitchFamily="2" charset="77"/>
                        </a:rPr>
                        <a:t>Det burde vært 1-2 personer i tillegg til montør og lærling når valgt metode ble benyttet. Ekstra sikring mot velt skulle uansett vært etablert.</a:t>
                      </a:r>
                    </a:p>
                    <a:p>
                      <a:r>
                        <a:rPr lang="nb-NO" sz="1000" b="0" i="0" dirty="0">
                          <a:latin typeface="Red Hat Text" panose="02010503040201060303" pitchFamily="2" charset="77"/>
                        </a:rPr>
                        <a:t>Risikoforhold beskrevet i Sja,  men ikke hensyntatt.</a:t>
                      </a:r>
                    </a:p>
                  </a:txBody>
                  <a:tcPr marL="68580" marR="68580" marT="34290" marB="34290"/>
                </a:tc>
                <a:extLst>
                  <a:ext uri="{0D108BD9-81ED-4DB2-BD59-A6C34878D82A}">
                    <a16:rowId xmlns:a16="http://schemas.microsoft.com/office/drawing/2014/main" val="350104361"/>
                  </a:ext>
                </a:extLst>
              </a:tr>
              <a:tr h="692885">
                <a:tc>
                  <a:txBody>
                    <a:bodyPr/>
                    <a:lstStyle/>
                    <a:p>
                      <a:r>
                        <a:rPr lang="nb-NO" sz="1200" dirty="0"/>
                        <a:t>Konsekvens</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noProof="0" dirty="0">
                          <a:latin typeface="Red Hat Text" panose="02010503040201060303" pitchFamily="2" charset="77"/>
                        </a:rPr>
                        <a:t>Alvorlig: Brudd i en ryggvirvel</a:t>
                      </a:r>
                      <a:r>
                        <a:rPr lang="nb-NO" sz="1000" b="0" i="0" noProof="0">
                          <a:latin typeface="Red Hat Text" panose="02010503040201060303" pitchFamily="2" charset="77"/>
                        </a:rPr>
                        <a:t>, det </a:t>
                      </a:r>
                      <a:r>
                        <a:rPr lang="nb-NO" sz="1000" b="0" i="0" noProof="0" dirty="0">
                          <a:latin typeface="Red Hat Text" panose="02010503040201060303" pitchFamily="2" charset="77"/>
                        </a:rPr>
                        <a:t>ble operert inn en støtteplate. </a:t>
                      </a:r>
                    </a:p>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noProof="0" dirty="0">
                          <a:latin typeface="Red Hat Text" panose="02010503040201060303" pitchFamily="2" charset="77"/>
                        </a:rPr>
                        <a:t>Lærlingen ble sykmeldt en periode, for at bruddet skulle gro.</a:t>
                      </a:r>
                    </a:p>
                    <a:p>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4066210839"/>
                  </a:ext>
                </a:extLst>
              </a:tr>
              <a:tr h="629051">
                <a:tc>
                  <a:txBody>
                    <a:bodyPr/>
                    <a:lstStyle/>
                    <a:p>
                      <a:r>
                        <a:rPr lang="nb-NO" sz="1200" dirty="0"/>
                        <a:t>Potensiale</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u="none" strike="noStrike" noProof="0" dirty="0">
                          <a:latin typeface="Red Hat Text" panose="02010503040201060303" pitchFamily="2" charset="77"/>
                        </a:rPr>
                        <a:t>Alvorligere bruddskader og mulighet for varige men, med større eller mindre grad av invaliditet.</a:t>
                      </a:r>
                      <a:endParaRPr lang="nb-NO" sz="1000" b="0" i="0" noProof="0" dirty="0">
                        <a:latin typeface="Red Hat Text" panose="02010503040201060303" pitchFamily="2" charset="77"/>
                        <a:cs typeface="Arial" panose="020B0604020202020204" pitchFamily="34" charset="0"/>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25" dirty="0">
                <a:solidFill>
                  <a:prstClr val="white">
                    <a:lumMod val="50000"/>
                  </a:prstClr>
                </a:solidFill>
                <a:latin typeface="Red Hat Text" panose="02010503040201060303" pitchFamily="2" charset="77"/>
              </a:rPr>
              <a:t>RUH ID: 28871</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2769063785"/>
              </p:ext>
            </p:extLst>
          </p:nvPr>
        </p:nvGraphicFramePr>
        <p:xfrm>
          <a:off x="5985970" y="2886616"/>
          <a:ext cx="2851643" cy="2050696"/>
        </p:xfrm>
        <a:graphic>
          <a:graphicData uri="http://schemas.openxmlformats.org/drawingml/2006/table">
            <a:tbl>
              <a:tblPr firstRow="1" bandRow="1">
                <a:tableStyleId>{5C22544A-7EE6-4342-B048-85BDC9FD1C3A}</a:tableStyleId>
              </a:tblPr>
              <a:tblGrid>
                <a:gridCol w="2851643">
                  <a:extLst>
                    <a:ext uri="{9D8B030D-6E8A-4147-A177-3AD203B41FA5}">
                      <a16:colId xmlns:a16="http://schemas.microsoft.com/office/drawing/2014/main" val="2764255887"/>
                    </a:ext>
                  </a:extLst>
                </a:gridCol>
              </a:tblGrid>
              <a:tr h="336196">
                <a:tc>
                  <a:txBody>
                    <a:bodyPr/>
                    <a:lstStyle/>
                    <a:p>
                      <a:r>
                        <a:rPr lang="nb-NO" sz="1200" dirty="0"/>
                        <a:t>Læringspunkter</a:t>
                      </a:r>
                    </a:p>
                  </a:txBody>
                  <a:tcPr marL="68580" marR="68580" marT="34290" marB="34290" anchor="ctr"/>
                </a:tc>
                <a:extLst>
                  <a:ext uri="{0D108BD9-81ED-4DB2-BD59-A6C34878D82A}">
                    <a16:rowId xmlns:a16="http://schemas.microsoft.com/office/drawing/2014/main" val="1233428950"/>
                  </a:ext>
                </a:extLst>
              </a:tr>
              <a:tr h="1464030">
                <a:tc>
                  <a:txBody>
                    <a:bodyP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900" b="0" i="0" kern="1200" dirty="0">
                          <a:solidFill>
                            <a:schemeClr val="dk1"/>
                          </a:solidFill>
                          <a:latin typeface="Red Hat Text" panose="02010503040201060303" pitchFamily="2" charset="77"/>
                          <a:ea typeface="+mn-ea"/>
                          <a:cs typeface="Arial"/>
                        </a:rPr>
                        <a:t>Hensynta beskrevne risikoforhold i Sja med god vurdering og inkluder alle i arbeidslaget, selv om det er gjentagende arbeid, er det alltid varierende forhold å ta  hensyn til.</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900" b="0" i="0" kern="1200" dirty="0">
                          <a:solidFill>
                            <a:schemeClr val="dk1"/>
                          </a:solidFill>
                          <a:latin typeface="Red Hat Text" panose="02010503040201060303" pitchFamily="2" charset="77"/>
                          <a:ea typeface="+mn-ea"/>
                          <a:cs typeface="Arial"/>
                        </a:rPr>
                        <a:t>Alltid ekstra barriere for å sikre når tunge /store kolli skal flyttes/plasseres.</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900" b="0" i="0" kern="1200" dirty="0">
                          <a:solidFill>
                            <a:schemeClr val="dk1"/>
                          </a:solidFill>
                          <a:latin typeface="Red Hat Text" panose="02010503040201060303" pitchFamily="2" charset="77"/>
                          <a:ea typeface="+mn-ea"/>
                          <a:cs typeface="Arial"/>
                        </a:rPr>
                        <a:t>Spesiell oppmerksomhet på kolli med høyt tyngdepunkt og usikkert balansepunkt.</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900" b="0" i="0" kern="1200" dirty="0">
                          <a:solidFill>
                            <a:schemeClr val="dk1"/>
                          </a:solidFill>
                          <a:latin typeface="Red Hat Text" panose="02010503040201060303" pitchFamily="2" charset="77"/>
                          <a:ea typeface="+mn-ea"/>
                          <a:cs typeface="Arial"/>
                        </a:rPr>
                        <a:t>Risiko for personskade skal vektes høyere enn overskridelse av utkoblingstid, men god planlegging er avgjørende for sikkerheten og tidsbruk</a:t>
                      </a:r>
                    </a:p>
                  </a:txBody>
                  <a:tcPr marL="68580" marR="68580" marT="34290" marB="34290"/>
                </a:tc>
                <a:extLst>
                  <a:ext uri="{0D108BD9-81ED-4DB2-BD59-A6C34878D82A}">
                    <a16:rowId xmlns:a16="http://schemas.microsoft.com/office/drawing/2014/main" val="1636191610"/>
                  </a:ext>
                </a:extLst>
              </a:tr>
            </a:tbl>
          </a:graphicData>
        </a:graphic>
      </p:graphicFrame>
      <p:sp>
        <p:nvSpPr>
          <p:cNvPr id="5" name="Frihåndsform: figur 4">
            <a:extLst>
              <a:ext uri="{FF2B5EF4-FFF2-40B4-BE49-F238E27FC236}">
                <a16:creationId xmlns:a16="http://schemas.microsoft.com/office/drawing/2014/main" id="{B6E292ED-47F7-4EF1-8053-35B34E6A456F}"/>
              </a:ext>
            </a:extLst>
          </p:cNvPr>
          <p:cNvSpPr/>
          <p:nvPr/>
        </p:nvSpPr>
        <p:spPr>
          <a:xfrm>
            <a:off x="7600278" y="1570616"/>
            <a:ext cx="623943" cy="301215"/>
          </a:xfrm>
          <a:custGeom>
            <a:avLst/>
            <a:gdLst>
              <a:gd name="connsiteX0" fmla="*/ 623943 w 623943"/>
              <a:gd name="connsiteY0" fmla="*/ 26895 h 301215"/>
              <a:gd name="connsiteX1" fmla="*/ 580913 w 623943"/>
              <a:gd name="connsiteY1" fmla="*/ 10758 h 301215"/>
              <a:gd name="connsiteX2" fmla="*/ 489473 w 623943"/>
              <a:gd name="connsiteY2" fmla="*/ 0 h 301215"/>
              <a:gd name="connsiteX3" fmla="*/ 338866 w 623943"/>
              <a:gd name="connsiteY3" fmla="*/ 5379 h 301215"/>
              <a:gd name="connsiteX4" fmla="*/ 306593 w 623943"/>
              <a:gd name="connsiteY4" fmla="*/ 16137 h 301215"/>
              <a:gd name="connsiteX5" fmla="*/ 290456 w 623943"/>
              <a:gd name="connsiteY5" fmla="*/ 21516 h 301215"/>
              <a:gd name="connsiteX6" fmla="*/ 258183 w 623943"/>
              <a:gd name="connsiteY6" fmla="*/ 32273 h 301215"/>
              <a:gd name="connsiteX7" fmla="*/ 242047 w 623943"/>
              <a:gd name="connsiteY7" fmla="*/ 37652 h 301215"/>
              <a:gd name="connsiteX8" fmla="*/ 193637 w 623943"/>
              <a:gd name="connsiteY8" fmla="*/ 69925 h 301215"/>
              <a:gd name="connsiteX9" fmla="*/ 177501 w 623943"/>
              <a:gd name="connsiteY9" fmla="*/ 80683 h 301215"/>
              <a:gd name="connsiteX10" fmla="*/ 145228 w 623943"/>
              <a:gd name="connsiteY10" fmla="*/ 107577 h 301215"/>
              <a:gd name="connsiteX11" fmla="*/ 134470 w 623943"/>
              <a:gd name="connsiteY11" fmla="*/ 123713 h 301215"/>
              <a:gd name="connsiteX12" fmla="*/ 118334 w 623943"/>
              <a:gd name="connsiteY12" fmla="*/ 134471 h 301215"/>
              <a:gd name="connsiteX13" fmla="*/ 96818 w 623943"/>
              <a:gd name="connsiteY13" fmla="*/ 166744 h 301215"/>
              <a:gd name="connsiteX14" fmla="*/ 53788 w 623943"/>
              <a:gd name="connsiteY14" fmla="*/ 231290 h 301215"/>
              <a:gd name="connsiteX15" fmla="*/ 43030 w 623943"/>
              <a:gd name="connsiteY15" fmla="*/ 247426 h 301215"/>
              <a:gd name="connsiteX16" fmla="*/ 32273 w 623943"/>
              <a:gd name="connsiteY16" fmla="*/ 263563 h 301215"/>
              <a:gd name="connsiteX17" fmla="*/ 16136 w 623943"/>
              <a:gd name="connsiteY17" fmla="*/ 274320 h 301215"/>
              <a:gd name="connsiteX18" fmla="*/ 0 w 623943"/>
              <a:gd name="connsiteY18" fmla="*/ 301215 h 301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23943" h="301215">
                <a:moveTo>
                  <a:pt x="623943" y="26895"/>
                </a:moveTo>
                <a:cubicBezTo>
                  <a:pt x="621702" y="25999"/>
                  <a:pt x="588641" y="12163"/>
                  <a:pt x="580913" y="10758"/>
                </a:cubicBezTo>
                <a:cubicBezTo>
                  <a:pt x="569298" y="8646"/>
                  <a:pt x="498870" y="1044"/>
                  <a:pt x="489473" y="0"/>
                </a:cubicBezTo>
                <a:cubicBezTo>
                  <a:pt x="439271" y="1793"/>
                  <a:pt x="388906" y="964"/>
                  <a:pt x="338866" y="5379"/>
                </a:cubicBezTo>
                <a:cubicBezTo>
                  <a:pt x="327570" y="6376"/>
                  <a:pt x="317351" y="12551"/>
                  <a:pt x="306593" y="16137"/>
                </a:cubicBezTo>
                <a:lnTo>
                  <a:pt x="290456" y="21516"/>
                </a:lnTo>
                <a:lnTo>
                  <a:pt x="258183" y="32273"/>
                </a:lnTo>
                <a:cubicBezTo>
                  <a:pt x="252804" y="34066"/>
                  <a:pt x="246764" y="34507"/>
                  <a:pt x="242047" y="37652"/>
                </a:cubicBezTo>
                <a:lnTo>
                  <a:pt x="193637" y="69925"/>
                </a:lnTo>
                <a:cubicBezTo>
                  <a:pt x="188258" y="73511"/>
                  <a:pt x="182072" y="76112"/>
                  <a:pt x="177501" y="80683"/>
                </a:cubicBezTo>
                <a:cubicBezTo>
                  <a:pt x="156793" y="101390"/>
                  <a:pt x="167693" y="92599"/>
                  <a:pt x="145228" y="107577"/>
                </a:cubicBezTo>
                <a:cubicBezTo>
                  <a:pt x="141642" y="112956"/>
                  <a:pt x="139041" y="119142"/>
                  <a:pt x="134470" y="123713"/>
                </a:cubicBezTo>
                <a:cubicBezTo>
                  <a:pt x="129899" y="128284"/>
                  <a:pt x="122591" y="129606"/>
                  <a:pt x="118334" y="134471"/>
                </a:cubicBezTo>
                <a:cubicBezTo>
                  <a:pt x="109820" y="144201"/>
                  <a:pt x="103990" y="155986"/>
                  <a:pt x="96818" y="166744"/>
                </a:cubicBezTo>
                <a:lnTo>
                  <a:pt x="53788" y="231290"/>
                </a:lnTo>
                <a:lnTo>
                  <a:pt x="43030" y="247426"/>
                </a:lnTo>
                <a:cubicBezTo>
                  <a:pt x="39444" y="252805"/>
                  <a:pt x="37652" y="259977"/>
                  <a:pt x="32273" y="263563"/>
                </a:cubicBezTo>
                <a:lnTo>
                  <a:pt x="16136" y="274320"/>
                </a:lnTo>
                <a:cubicBezTo>
                  <a:pt x="9153" y="295268"/>
                  <a:pt x="14766" y="286448"/>
                  <a:pt x="0" y="301215"/>
                </a:cubicBezTo>
              </a:path>
            </a:pathLst>
          </a:custGeom>
          <a:ln w="28575">
            <a:headEnd type="none" w="med" len="med"/>
            <a:tailEnd type="triangle" w="med" len="med"/>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nb-NO"/>
          </a:p>
        </p:txBody>
      </p:sp>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pprinnelse xmlns="6d4a5315-78c6-4c96-bb32-0e29fe55ad16">Elvia</Opprinnelse>
    <Godkjenner xmlns="6d4a5315-78c6-4c96-bb32-0e29fe55ad16">
      <UserInfo>
        <DisplayName>Kjetil Utrimark</DisplayName>
        <AccountId>79</AccountId>
        <AccountType/>
      </UserInfo>
    </Godkjenner>
    <dsrStatus xmlns="6d4a5315-78c6-4c96-bb32-0e29fe55ad16" xsi:nil="true"/>
    <Kopierestil xmlns="b4509093-701c-4f4a-83cb-59d1966a0a3b" xsi:nil="true"/>
    <Dokumenteier xmlns="6d4a5315-78c6-4c96-bb32-0e29fe55ad16">
      <UserInfo>
        <DisplayName>Kjetil Utrimark</DisplayName>
        <AccountId>79</AccountId>
        <AccountType/>
      </UserInfo>
    </Dokumenteier>
    <Dokumenttype xmlns="6d4a5315-78c6-4c96-bb32-0e29fe55ad16">Læringsark</Dokumenttype>
    <dsrLink xmlns="6d4a5315-78c6-4c96-bb32-0e29fe55ad16">
      <Url xsi:nil="true"/>
      <Description xsi:nil="true"/>
    </dsrLink>
    <Ekstern xmlns="6d4a5315-78c6-4c96-bb32-0e29fe55ad16">true</Ekstern>
    <SharedWithUsers xmlns="6d4a5315-78c6-4c96-bb32-0e29fe55ad16">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18" ma:contentTypeDescription="Opprett et nytt dokument." ma:contentTypeScope="" ma:versionID="3922a91f6c3a69607b78090598cbbc3b">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076193ae53fdd140c9626d4511f38c0c"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2:dsrLink" minOccurs="0"/>
                <xsd:element ref="ns2:dsr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ma:readOnly="false">
      <xsd:simpleType>
        <xsd:restriction base="dms:Choice">
          <xsd:enumeration value="Arbeidsbeskrivelse"/>
          <xsd:enumeration value="Krav"/>
          <xsd:enumeration value="Mal/Skjema"/>
          <xsd:enumeration value="Vedlegg"/>
          <xsd:enumeration value="Systemdokumentasjon"/>
          <xsd:enumeration value="Læringsark"/>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dsrLink" ma:index="18" nillable="true" ma:displayName="Readin Link" ma:internalName="dsrLink">
      <xsd:complexType>
        <xsd:complexContent>
          <xsd:extension base="dms:URL">
            <xsd:sequence>
              <xsd:element name="Url" type="dms:ValidUrl" minOccurs="0" nillable="true"/>
              <xsd:element name="Description" type="xsd:string" nillable="true"/>
            </xsd:sequence>
          </xsd:extension>
        </xsd:complexContent>
      </xsd:complexType>
    </xsd:element>
    <xsd:element name="dsrStatus" ma:index="19" nillable="true" ma:displayName="Readin Status" ma:internalName="dsrStatus">
      <xsd:simpleType>
        <xsd:restriction base="dms:Choice">
          <xsd:enumeration value="New"/>
          <xsd:enumeration value="Draft"/>
          <xsd:enumeration value="Published"/>
          <xsd:enumeration value="Withdrawn"/>
          <xsd:enumeration value="Converting"/>
          <xsd:enumeration value="Error"/>
          <xsd:enumeration value="Removed"/>
        </xsd:restrict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Annet system"/>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5B1BAC-5AF3-426D-AD74-361DCA4992AF}">
  <ds:schemaRefs>
    <ds:schemaRef ds:uri="http://purl.org/dc/elements/1.1/"/>
    <ds:schemaRef ds:uri="http://schemas.microsoft.com/office/2006/metadata/properties"/>
    <ds:schemaRef ds:uri="a8f0b6f9-2b67-4617-a70c-e96b3cb34168"/>
    <ds:schemaRef ds:uri="http://schemas.microsoft.com/office/2006/documentManagement/types"/>
    <ds:schemaRef ds:uri="bd6ed28d-af38-44fd-b7e0-25d28c6ead1c"/>
    <ds:schemaRef ds:uri="http://purl.org/dc/dcmitype/"/>
    <ds:schemaRef ds:uri="http://schemas.microsoft.com/office/infopath/2007/PartnerControl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EAB70A2A-E62F-4034-8D1B-0BD85DA06860}"/>
</file>

<file path=customXml/itemProps3.xml><?xml version="1.0" encoding="utf-8"?>
<ds:datastoreItem xmlns:ds="http://schemas.openxmlformats.org/officeDocument/2006/customXml" ds:itemID="{6DA69340-209E-4691-8F98-78E2166253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TotalTime>1229</TotalTime>
  <Words>273</Words>
  <Application>Microsoft Office PowerPoint</Application>
  <PresentationFormat>Skjermfremvisning (16:9)</PresentationFormat>
  <Paragraphs>19</Paragraphs>
  <Slides>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Calibri</vt:lpstr>
      <vt:lpstr>Red Hat Display</vt:lpstr>
      <vt:lpstr>Red Hat Display Black</vt:lpstr>
      <vt:lpstr>Red Hat Text</vt:lpstr>
      <vt:lpstr>Red Hat Text Medium</vt: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Jan Steinar Kveno</cp:lastModifiedBy>
  <cp:revision>2</cp:revision>
  <dcterms:created xsi:type="dcterms:W3CDTF">2017-08-30T13:22:09Z</dcterms:created>
  <dcterms:modified xsi:type="dcterms:W3CDTF">2021-11-17T09:26:09Z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11900</vt:r8>
  </property>
  <property fmtid="{D5CDD505-2E9C-101B-9397-08002B2CF9AE}" pid="5" name="xd_Signature">
    <vt:bool>false</vt:bool>
  </property>
  <property fmtid="{D5CDD505-2E9C-101B-9397-08002B2CF9AE}" pid="6" name="xd_ProgID">
    <vt:lpwstr/>
  </property>
  <property fmtid="{D5CDD505-2E9C-101B-9397-08002B2CF9AE}" pid="7" name="MigrationWizId">
    <vt:lpwstr>3ec29678-00b2-4473-9672-03e6e32961f2</vt:lpwstr>
  </property>
  <property fmtid="{D5CDD505-2E9C-101B-9397-08002B2CF9AE}" pid="8" name="TriggerFlowInfo">
    <vt:lpwstr/>
  </property>
  <property fmtid="{D5CDD505-2E9C-101B-9397-08002B2CF9AE}" pid="9" name="_SourceUrl">
    <vt:lpwstr/>
  </property>
  <property fmtid="{D5CDD505-2E9C-101B-9397-08002B2CF9AE}" pid="10" name="_SharedFileIndex">
    <vt:lpwstr/>
  </property>
  <property fmtid="{D5CDD505-2E9C-101B-9397-08002B2CF9AE}" pid="11" name="ComplianceAssetId">
    <vt:lpwstr/>
  </property>
  <property fmtid="{D5CDD505-2E9C-101B-9397-08002B2CF9AE}" pid="12" name="TemplateUrl">
    <vt:lpwstr/>
  </property>
  <property fmtid="{D5CDD505-2E9C-101B-9397-08002B2CF9AE}" pid="13" name="_ExtendedDescription">
    <vt:lpwstr/>
  </property>
</Properties>
</file>