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7"/>
  </p:notesMasterIdLst>
  <p:sldIdLst>
    <p:sldId id="264" r:id="rId5"/>
    <p:sldId id="266" r:id="rId6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EB6BBD-C6BB-0E8C-2AA1-AD4255C53A0B}" v="21" dt="2022-09-23T09:11:35.642"/>
    <p1510:client id="{D89EFD95-47C4-4A0F-A052-D91BC3048C2F}" v="21" dt="2022-09-21T10:21:15.3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0" d="100"/>
          <a:sy n="200" d="100"/>
        </p:scale>
        <p:origin x="1176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S::jan.kveno@elvia.no::1eb52f07-71e5-4d14-92c8-33481ad15a69" providerId="AD" clId="Web-{67EB6BBD-C6BB-0E8C-2AA1-AD4255C53A0B}"/>
    <pc:docChg chg="modSld">
      <pc:chgData name="Jan Steinar Kveno" userId="S::jan.kveno@elvia.no::1eb52f07-71e5-4d14-92c8-33481ad15a69" providerId="AD" clId="Web-{67EB6BBD-C6BB-0E8C-2AA1-AD4255C53A0B}" dt="2022-09-23T09:11:35.642" v="18"/>
      <pc:docMkLst>
        <pc:docMk/>
      </pc:docMkLst>
      <pc:sldChg chg="modSp">
        <pc:chgData name="Jan Steinar Kveno" userId="S::jan.kveno@elvia.no::1eb52f07-71e5-4d14-92c8-33481ad15a69" providerId="AD" clId="Web-{67EB6BBD-C6BB-0E8C-2AA1-AD4255C53A0B}" dt="2022-09-23T09:11:35.642" v="18"/>
        <pc:sldMkLst>
          <pc:docMk/>
          <pc:sldMk cId="3191417455" sldId="264"/>
        </pc:sldMkLst>
        <pc:graphicFrameChg chg="mod modGraphic">
          <ac:chgData name="Jan Steinar Kveno" userId="S::jan.kveno@elvia.no::1eb52f07-71e5-4d14-92c8-33481ad15a69" providerId="AD" clId="Web-{67EB6BBD-C6BB-0E8C-2AA1-AD4255C53A0B}" dt="2022-09-23T09:11:35.642" v="18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D89EFD95-47C4-4A0F-A052-D91BC3048C2F}"/>
    <pc:docChg chg="undo custSel modSld">
      <pc:chgData name="Jan Steinar Kveno" userId="1eb52f07-71e5-4d14-92c8-33481ad15a69" providerId="ADAL" clId="{D89EFD95-47C4-4A0F-A052-D91BC3048C2F}" dt="2022-09-21T10:25:37.394" v="683" actId="14100"/>
      <pc:docMkLst>
        <pc:docMk/>
      </pc:docMkLst>
      <pc:sldChg chg="modSp mod">
        <pc:chgData name="Jan Steinar Kveno" userId="1eb52f07-71e5-4d14-92c8-33481ad15a69" providerId="ADAL" clId="{D89EFD95-47C4-4A0F-A052-D91BC3048C2F}" dt="2022-09-21T10:25:37.394" v="683" actId="14100"/>
        <pc:sldMkLst>
          <pc:docMk/>
          <pc:sldMk cId="3191417455" sldId="264"/>
        </pc:sldMkLst>
        <pc:graphicFrameChg chg="mod modGraphic">
          <ac:chgData name="Jan Steinar Kveno" userId="1eb52f07-71e5-4d14-92c8-33481ad15a69" providerId="ADAL" clId="{D89EFD95-47C4-4A0F-A052-D91BC3048C2F}" dt="2022-09-21T10:25:37.394" v="683" actId="14100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D89EFD95-47C4-4A0F-A052-D91BC3048C2F}" dt="2022-09-21T10:25:10.835" v="682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mod">
          <ac:chgData name="Jan Steinar Kveno" userId="1eb52f07-71e5-4d14-92c8-33481ad15a69" providerId="ADAL" clId="{D89EFD95-47C4-4A0F-A052-D91BC3048C2F}" dt="2022-09-21T06:44:35.472" v="413" actId="14100"/>
          <ac:picMkLst>
            <pc:docMk/>
            <pc:sldMk cId="3191417455" sldId="264"/>
            <ac:picMk id="4" creationId="{0B2ADD34-ADBF-4C97-9131-7D842930A464}"/>
          </ac:picMkLst>
        </pc:picChg>
      </pc:sldChg>
      <pc:sldChg chg="delSp modSp mod">
        <pc:chgData name="Jan Steinar Kveno" userId="1eb52f07-71e5-4d14-92c8-33481ad15a69" providerId="ADAL" clId="{D89EFD95-47C4-4A0F-A052-D91BC3048C2F}" dt="2022-09-20T11:26:19.750" v="88" actId="255"/>
        <pc:sldMkLst>
          <pc:docMk/>
          <pc:sldMk cId="1569854460" sldId="266"/>
        </pc:sldMkLst>
        <pc:spChg chg="mod">
          <ac:chgData name="Jan Steinar Kveno" userId="1eb52f07-71e5-4d14-92c8-33481ad15a69" providerId="ADAL" clId="{D89EFD95-47C4-4A0F-A052-D91BC3048C2F}" dt="2022-09-20T11:22:15.972" v="73" actId="1076"/>
          <ac:spMkLst>
            <pc:docMk/>
            <pc:sldMk cId="1569854460" sldId="266"/>
            <ac:spMk id="2" creationId="{B8DC5ED2-B5AE-4B95-B841-3A3AE673C94D}"/>
          </ac:spMkLst>
        </pc:spChg>
        <pc:spChg chg="mod">
          <ac:chgData name="Jan Steinar Kveno" userId="1eb52f07-71e5-4d14-92c8-33481ad15a69" providerId="ADAL" clId="{D89EFD95-47C4-4A0F-A052-D91BC3048C2F}" dt="2022-09-20T11:24:42.881" v="83" actId="255"/>
          <ac:spMkLst>
            <pc:docMk/>
            <pc:sldMk cId="1569854460" sldId="266"/>
            <ac:spMk id="3" creationId="{27049DC4-2117-410A-BF75-F30C624316A9}"/>
          </ac:spMkLst>
        </pc:spChg>
        <pc:spChg chg="del">
          <ac:chgData name="Jan Steinar Kveno" userId="1eb52f07-71e5-4d14-92c8-33481ad15a69" providerId="ADAL" clId="{D89EFD95-47C4-4A0F-A052-D91BC3048C2F}" dt="2022-09-20T11:21:00.098" v="68" actId="21"/>
          <ac:spMkLst>
            <pc:docMk/>
            <pc:sldMk cId="1569854460" sldId="266"/>
            <ac:spMk id="4" creationId="{D0833431-A39A-458B-9DAF-E048FF919284}"/>
          </ac:spMkLst>
        </pc:spChg>
        <pc:spChg chg="mod">
          <ac:chgData name="Jan Steinar Kveno" userId="1eb52f07-71e5-4d14-92c8-33481ad15a69" providerId="ADAL" clId="{D89EFD95-47C4-4A0F-A052-D91BC3048C2F}" dt="2022-09-20T11:22:37.727" v="76" actId="1076"/>
          <ac:spMkLst>
            <pc:docMk/>
            <pc:sldMk cId="1569854460" sldId="266"/>
            <ac:spMk id="6" creationId="{B8C3F287-C251-418A-9F4C-A8C2F5000B45}"/>
          </ac:spMkLst>
        </pc:spChg>
        <pc:spChg chg="mod">
          <ac:chgData name="Jan Steinar Kveno" userId="1eb52f07-71e5-4d14-92c8-33481ad15a69" providerId="ADAL" clId="{D89EFD95-47C4-4A0F-A052-D91BC3048C2F}" dt="2022-09-20T11:26:19.750" v="88" actId="255"/>
          <ac:spMkLst>
            <pc:docMk/>
            <pc:sldMk cId="1569854460" sldId="266"/>
            <ac:spMk id="13" creationId="{A4AF450C-2E99-4692-810F-52915EBBDAB1}"/>
          </ac:spMkLst>
        </pc:sp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Jan Steinar Kveno" userId="1eb52f07-71e5-4d14-92c8-33481ad15a69" providerId="ADAL" clId="{78750BB3-766F-449B-9C9A-C95EE4F21955}"/>
    <pc:docChg chg="modSld">
      <pc:chgData name="Jan Steinar Kveno" userId="1eb52f07-71e5-4d14-92c8-33481ad15a69" providerId="ADAL" clId="{78750BB3-766F-449B-9C9A-C95EE4F21955}" dt="2021-11-15T06:25:37.078" v="2" actId="1076"/>
      <pc:docMkLst>
        <pc:docMk/>
      </pc:docMkLst>
      <pc:sldChg chg="modSp mod">
        <pc:chgData name="Jan Steinar Kveno" userId="1eb52f07-71e5-4d14-92c8-33481ad15a69" providerId="ADAL" clId="{78750BB3-766F-449B-9C9A-C95EE4F21955}" dt="2021-11-15T06:25:37.078" v="2" actId="1076"/>
        <pc:sldMkLst>
          <pc:docMk/>
          <pc:sldMk cId="3191417455" sldId="264"/>
        </pc:sldMkLst>
        <pc:spChg chg="mod">
          <ac:chgData name="Jan Steinar Kveno" userId="1eb52f07-71e5-4d14-92c8-33481ad15a69" providerId="ADAL" clId="{78750BB3-766F-449B-9C9A-C95EE4F21955}" dt="2021-11-15T06:25:37.078" v="2" actId="1076"/>
          <ac:spMkLst>
            <pc:docMk/>
            <pc:sldMk cId="3191417455" sldId="264"/>
            <ac:spMk id="3" creationId="{796AA78A-8CAD-479C-B3DB-CBAB1CD9900A}"/>
          </ac:spMkLst>
        </pc:spChg>
      </pc:sldChg>
    </pc:docChg>
  </pc:docChgLst>
  <pc:docChgLst>
    <pc:chgData name="Jan Steinar Kveno" userId="1eb52f07-71e5-4d14-92c8-33481ad15a69" providerId="ADAL" clId="{8BDD9B1C-88F4-4D2F-9F7B-4E2FF9004216}"/>
    <pc:docChg chg="custSel modSld">
      <pc:chgData name="Jan Steinar Kveno" userId="1eb52f07-71e5-4d14-92c8-33481ad15a69" providerId="ADAL" clId="{8BDD9B1C-88F4-4D2F-9F7B-4E2FF9004216}" dt="2022-04-05T07:14:57.992" v="12" actId="21"/>
      <pc:docMkLst>
        <pc:docMk/>
      </pc:docMkLst>
      <pc:sldChg chg="delSp modSp mod">
        <pc:chgData name="Jan Steinar Kveno" userId="1eb52f07-71e5-4d14-92c8-33481ad15a69" providerId="ADAL" clId="{8BDD9B1C-88F4-4D2F-9F7B-4E2FF9004216}" dt="2022-04-05T07:14:57.992" v="12" actId="21"/>
        <pc:sldMkLst>
          <pc:docMk/>
          <pc:sldMk cId="3191417455" sldId="264"/>
        </pc:sldMkLst>
        <pc:spChg chg="del">
          <ac:chgData name="Jan Steinar Kveno" userId="1eb52f07-71e5-4d14-92c8-33481ad15a69" providerId="ADAL" clId="{8BDD9B1C-88F4-4D2F-9F7B-4E2FF9004216}" dt="2022-04-05T07:14:57.992" v="12" actId="21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Jan Steinar Kveno" userId="1eb52f07-71e5-4d14-92c8-33481ad15a69" providerId="ADAL" clId="{8BDD9B1C-88F4-4D2F-9F7B-4E2FF9004216}" dt="2022-04-05T07:14:08.288" v="0" actId="21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Jan Steinar Kveno" userId="1eb52f07-71e5-4d14-92c8-33481ad15a69" providerId="ADAL" clId="{8BDD9B1C-88F4-4D2F-9F7B-4E2FF9004216}" dt="2022-04-05T07:14:17.540" v="11" actId="20577"/>
          <ac:spMkLst>
            <pc:docMk/>
            <pc:sldMk cId="3191417455" sldId="264"/>
            <ac:spMk id="7" creationId="{390954B9-808C-1649-AA9B-AD05571CDE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23.09.2022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00980-28E4-4CDE-AAF6-84D7F3A9B33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67477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23.09.2022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23.09.2022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23.09.2022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23.09.2022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23.09.2022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23.09.2022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23.09.2022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23.09.2022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23.09.2022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bilde 3" descr="Et bilde som inneholder gress, utendørs, tre&#10;&#10;Automatisk generert beskrivelse">
            <a:extLst>
              <a:ext uri="{FF2B5EF4-FFF2-40B4-BE49-F238E27FC236}">
                <a16:creationId xmlns:a16="http://schemas.microsoft.com/office/drawing/2014/main" id="{0B2ADD34-ADBF-4C97-9131-7D842930A46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4" b="28014"/>
          <a:stretch>
            <a:fillRect/>
          </a:stretch>
        </p:blipFill>
        <p:spPr>
          <a:xfrm>
            <a:off x="5804695" y="917603"/>
            <a:ext cx="3214686" cy="1705017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201914" cy="366639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7343975"/>
              </p:ext>
            </p:extLst>
          </p:nvPr>
        </p:nvGraphicFramePr>
        <p:xfrm>
          <a:off x="477366" y="924971"/>
          <a:ext cx="5201914" cy="409765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04707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19/6 og 23/8 2022 – Linjerydding lavspenning – Utkoblede linjer med spenning på.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523270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Hendelse 1. Utkobling av lavspenningslinje ble utført, fikk klarsignal, men det ble ikke spenningsprøvet. Ved skråskjæring av trær som hadde vokst opp i mellom, slo linjene sammen og kortsluttet. Fikk da beskjed om at nå var det spenningsløst. Fortsatte å skjære og det samme skjedde igjen og da ga vi oss.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Hendelse 2. Linje var bestilt utkoblet, men deler av linjen var fortsatt spenningssatt. Dette ble oppdaget da stangsagbladet kortsluttet linjen. Det ble også jobbet i lift på stedet. Flaks at ikke personellet i liften kom borti linjen med spenning på.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129809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I hendelsene 1. ble det ikke utført spenningsprøving av antatt utkoblet lavspenningslinje. Feilmerking i nettstasjon og feil i kart. Personell som foretok utkobling var alene på oppdraget og fikk ikke spenningstestet.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I hendelse 2. ble det ikke oppdaget at linje var oppdelt og deler av linjen fikk spenning fra annen innmating. Det skulle også jobbes i lift og linjen skulle  vært kortsluttet og sikret mot innkobling. 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477779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Middels. Skade på utstyr og materiell.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6209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  <a:cs typeface="Arial" panose="020B0604020202020204" pitchFamily="34" charset="0"/>
                        </a:rPr>
                        <a:t>Alvorlig. Strømgjennomgang med alvorlig personskade.</a:t>
                      </a:r>
                      <a:endParaRPr lang="nb-NO" sz="10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36702 - 36711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877644"/>
              </p:ext>
            </p:extLst>
          </p:nvPr>
        </p:nvGraphicFramePr>
        <p:xfrm>
          <a:off x="5739599" y="2693548"/>
          <a:ext cx="3279782" cy="2219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782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259691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95948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Ved arbeid på frakoblet anlegg skal følgende sikkerhetstiltak gjennomføres:</a:t>
                      </a:r>
                      <a:endParaRPr lang="nb-NO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51433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solidFill>
                            <a:schemeClr val="tx1"/>
                          </a:solidFill>
                          <a:latin typeface="+mn-lt"/>
                        </a:rPr>
                        <a:t>Frakobling</a:t>
                      </a:r>
                    </a:p>
                    <a:p>
                      <a:pPr marL="51433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solidFill>
                            <a:schemeClr val="tx1"/>
                          </a:solidFill>
                          <a:latin typeface="+mn-lt"/>
                        </a:rPr>
                        <a:t>Sikring mot innkobling</a:t>
                      </a:r>
                    </a:p>
                    <a:p>
                      <a:pPr marL="514333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solidFill>
                            <a:srgbClr val="FF0000"/>
                          </a:solidFill>
                          <a:latin typeface="+mn-lt"/>
                        </a:rPr>
                        <a:t>Kontroll av at anlegget er spenningsløst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dirty="0">
                          <a:solidFill>
                            <a:schemeClr val="tx1"/>
                          </a:solidFill>
                          <a:latin typeface="+mn-lt"/>
                        </a:rPr>
                        <a:t>På bakgrunn av en risikovurdering vurdere behov for å eventuelt etablere nødvendig jord- og kortslutning på grunn av tilbakespenning fra ukjente kilder.</a:t>
                      </a:r>
                    </a:p>
                    <a:p>
                      <a:pPr marL="171450" marR="0" lvl="0" indent="-1714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Det må være god kommunikasjon mellom bestiller og utfører av koblingen. </a:t>
                      </a:r>
                    </a:p>
                    <a:p>
                      <a:pPr marL="171450" marR="0" lvl="0" indent="-171450" algn="l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å sjekke ut hele linjestrekket som det skal arbeides på for å avdekke eventuelle oppdelinger og innmatinger.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>
            <a:extLst>
              <a:ext uri="{FF2B5EF4-FFF2-40B4-BE49-F238E27FC236}">
                <a16:creationId xmlns:a16="http://schemas.microsoft.com/office/drawing/2014/main" id="{27049DC4-2117-410A-BF75-F30C62431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1303506"/>
            <a:ext cx="4939811" cy="275512"/>
          </a:xfrm>
        </p:spPr>
        <p:txBody>
          <a:bodyPr>
            <a:normAutofit fontScale="90000"/>
          </a:bodyPr>
          <a:lstStyle/>
          <a:p>
            <a:pPr>
              <a:lnSpc>
                <a:spcPts val="1875"/>
              </a:lnSpc>
              <a:spcBef>
                <a:spcPts val="750"/>
              </a:spcBef>
              <a:spcAft>
                <a:spcPts val="750"/>
              </a:spcAft>
            </a:pPr>
            <a:br>
              <a:rPr lang="nb-NO" sz="1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nb-NO" sz="1400" b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 14.</a:t>
            </a:r>
            <a:r>
              <a:rPr lang="nb-NO" sz="1400" b="1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Arbeid på frakoblet anlegg – etablering av </a:t>
            </a:r>
            <a:r>
              <a:rPr lang="nb-NO" sz="1300" b="1" i="1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sikkerhetstiltak</a:t>
            </a:r>
            <a:endParaRPr lang="nb-NO" sz="1300" dirty="0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B8C3F287-C251-418A-9F4C-A8C2F5000B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2590" y="1666097"/>
            <a:ext cx="4939811" cy="14809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sz="1100" dirty="0">
                <a:solidFill>
                  <a:srgbClr val="FF0000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 arbeid på frakoblet anlegg skal følgende sikkerhetstiltak gjennomføres:</a:t>
            </a:r>
            <a:endParaRPr lang="nb-NO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nb-NO" dirty="0">
                <a:solidFill>
                  <a:srgbClr val="FF0000"/>
                </a:solidFill>
              </a:rPr>
              <a:t>Frakobling</a:t>
            </a:r>
          </a:p>
          <a:p>
            <a:r>
              <a:rPr lang="nb-NO" dirty="0">
                <a:solidFill>
                  <a:srgbClr val="FF0000"/>
                </a:solidFill>
              </a:rPr>
              <a:t>Sikring mot innkobling</a:t>
            </a:r>
          </a:p>
          <a:p>
            <a:r>
              <a:rPr lang="nb-NO" dirty="0">
                <a:solidFill>
                  <a:srgbClr val="FF0000"/>
                </a:solidFill>
              </a:rPr>
              <a:t>Kontroll av at anlegget er spenningsløst</a:t>
            </a:r>
          </a:p>
          <a:p>
            <a:r>
              <a:rPr lang="nb-NO" dirty="0">
                <a:solidFill>
                  <a:srgbClr val="FF0000"/>
                </a:solidFill>
              </a:rPr>
              <a:t>På bakgrunn av en risikovurdering vurdere behov for og eventuelt etablere nødvendig jord- og kortslutning, og eventuelt beskyttelse mot andre spenningsatte deler nær ved arbeidsstedet.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A4AF450C-2E99-4692-810F-52915EBBDAB1}"/>
              </a:ext>
            </a:extLst>
          </p:cNvPr>
          <p:cNvSpPr txBox="1"/>
          <p:nvPr/>
        </p:nvSpPr>
        <p:spPr>
          <a:xfrm>
            <a:off x="514874" y="3336737"/>
            <a:ext cx="80523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b="1" i="1" dirty="0">
                <a:latin typeface="Helvetica" panose="020B0604020202020204" pitchFamily="34" charset="0"/>
                <a:cs typeface="Helvetica" panose="020B0604020202020204" pitchFamily="34" charset="0"/>
              </a:rPr>
              <a:t>Driftsleders Instrukser 7.8</a:t>
            </a:r>
          </a:p>
          <a:p>
            <a:r>
              <a:rPr lang="nb-NO" sz="12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AFA skal ved arbeid på frakoblet anlegg (FSE § 14), alltid ta høyde for at tilbakespenning/returspenning kan forekomme pga. økt bruk av aggregater og distribuert produksjon hos sluttkunden.</a:t>
            </a:r>
          </a:p>
          <a:p>
            <a:r>
              <a:rPr lang="nb-NO" sz="12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Til info er det besluttet at Elvia IKKE merker avganger/kurser der vi i dag vet det er distribuert produksjon, dette fordi det alltid er en mulighet for tilbakespenning. </a:t>
            </a:r>
          </a:p>
          <a:p>
            <a:r>
              <a:rPr lang="nb-NO" sz="12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AFA er ansvarlig for å sikre arbeidstedet mot tilbakespenning</a:t>
            </a:r>
            <a:endParaRPr lang="nb-NO" sz="1200" dirty="0"/>
          </a:p>
        </p:txBody>
      </p:sp>
      <p:sp>
        <p:nvSpPr>
          <p:cNvPr id="7" name="Tittel 2">
            <a:extLst>
              <a:ext uri="{FF2B5EF4-FFF2-40B4-BE49-F238E27FC236}">
                <a16:creationId xmlns:a16="http://schemas.microsoft.com/office/drawing/2014/main" id="{BE8A0A24-358B-4D26-9D7A-4DCA35DCEDE7}"/>
              </a:ext>
            </a:extLst>
          </p:cNvPr>
          <p:cNvSpPr txBox="1">
            <a:spLocks/>
          </p:cNvSpPr>
          <p:nvPr/>
        </p:nvSpPr>
        <p:spPr>
          <a:xfrm>
            <a:off x="514874" y="198398"/>
            <a:ext cx="3887988" cy="335667"/>
          </a:xfrm>
          <a:prstGeom prst="rect">
            <a:avLst/>
          </a:prstGeom>
        </p:spPr>
        <p:txBody>
          <a:bodyPr vert="horz" lIns="0" tIns="0" rIns="0" bIns="0" rtlCol="0" anchor="b" anchorCtr="0">
            <a:normAutofit fontScale="77500" lnSpcReduction="20000"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/>
              <a:t>Divisjon Produksjon. Avdeling. Utførelse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B8DC5ED2-B5AE-4B95-B841-3A3AE673C94D}"/>
              </a:ext>
            </a:extLst>
          </p:cNvPr>
          <p:cNvSpPr txBox="1"/>
          <p:nvPr/>
        </p:nvSpPr>
        <p:spPr>
          <a:xfrm>
            <a:off x="5603567" y="534065"/>
            <a:ext cx="29070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b-NO" sz="1200" b="1" dirty="0">
                <a:solidFill>
                  <a:srgbClr val="4A0D17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FSE Kapittel IV – Arbeidsmetoder</a:t>
            </a:r>
            <a:endParaRPr lang="nb-NO" sz="1200" b="1" i="0" dirty="0">
              <a:solidFill>
                <a:srgbClr val="333333"/>
              </a:solidFill>
              <a:effectLst/>
              <a:latin typeface="Helvetica Neue"/>
            </a:endParaRPr>
          </a:p>
          <a:p>
            <a:pPr algn="l"/>
            <a:r>
              <a:rPr lang="nb-NO" sz="1000" b="1" i="0" dirty="0">
                <a:solidFill>
                  <a:srgbClr val="333333"/>
                </a:solidFill>
                <a:effectLst/>
                <a:latin typeface="Helvetica Neue"/>
              </a:rPr>
              <a:t>§ 14.</a:t>
            </a:r>
            <a:r>
              <a:rPr lang="nb-NO" sz="1000" b="1" i="1" dirty="0">
                <a:solidFill>
                  <a:srgbClr val="333333"/>
                </a:solidFill>
                <a:effectLst/>
                <a:latin typeface="Helvetica Neue"/>
              </a:rPr>
              <a:t>Arbeid på frakoblet anlegg </a:t>
            </a:r>
          </a:p>
          <a:p>
            <a:r>
              <a:rPr lang="nb-NO" sz="1100" b="1" i="0" dirty="0">
                <a:solidFill>
                  <a:srgbClr val="333333"/>
                </a:solidFill>
                <a:effectLst/>
                <a:latin typeface="Helvetica Neue"/>
              </a:rPr>
              <a:t>§ 16.</a:t>
            </a:r>
            <a:r>
              <a:rPr lang="nb-NO" sz="1100" b="1" i="1" dirty="0">
                <a:solidFill>
                  <a:srgbClr val="333333"/>
                </a:solidFill>
                <a:effectLst/>
                <a:latin typeface="Helvetica Neue"/>
              </a:rPr>
              <a:t>Arbeid under spenning (AUS)</a:t>
            </a:r>
            <a:endParaRPr lang="nb-NO" sz="1100" b="0" i="0" dirty="0">
              <a:solidFill>
                <a:srgbClr val="333333"/>
              </a:solidFill>
              <a:effectLst/>
              <a:latin typeface="Helvetica Neue"/>
            </a:endParaRPr>
          </a:p>
          <a:p>
            <a:r>
              <a:rPr lang="nb-NO" sz="1100" b="1" i="0" dirty="0">
                <a:solidFill>
                  <a:srgbClr val="333333"/>
                </a:solidFill>
                <a:effectLst/>
                <a:latin typeface="Helvetica Neue"/>
              </a:rPr>
              <a:t>§ 17.</a:t>
            </a:r>
            <a:r>
              <a:rPr lang="nb-NO" sz="1100" b="1" i="1" dirty="0">
                <a:solidFill>
                  <a:srgbClr val="333333"/>
                </a:solidFill>
                <a:effectLst/>
                <a:latin typeface="Helvetica Neue"/>
              </a:rPr>
              <a:t>Arbeid nær ved spenningsatte deler</a:t>
            </a:r>
            <a:endParaRPr lang="nb-NO" sz="1100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698544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20" ma:contentTypeDescription="Opprett et nytt dokument." ma:contentTypeScope="" ma:versionID="8fdabed5e924ae5597df06302391cc1a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5ee7c1626cafb6a601c2056b4f58e9fa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a8f0b6f9-2b67-4617-a70c-e96b3cb34168"/>
    <ds:schemaRef ds:uri="bd6ed28d-af38-44fd-b7e0-25d28c6ead1c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A68B12D-5144-4ECA-8EB2-BB72D14569B6}"/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1340</TotalTime>
  <Words>469</Words>
  <Application>Microsoft Office PowerPoint</Application>
  <PresentationFormat>Skjermfremvisning (16:9)</PresentationFormat>
  <Paragraphs>37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1_Office-tema</vt:lpstr>
      <vt:lpstr>Læringsark</vt:lpstr>
      <vt:lpstr> § 14.Arbeid på frakoblet anlegg – etablering av sikkerhetstiltak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12</cp:revision>
  <dcterms:created xsi:type="dcterms:W3CDTF">2017-08-30T13:22:09Z</dcterms:created>
  <dcterms:modified xsi:type="dcterms:W3CDTF">2022-09-23T09:11:38Z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MigrationWizId">
    <vt:lpwstr>3ec29678-00b2-4473-9672-03e6e32961f2</vt:lpwstr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_ExtendedDescription">
    <vt:lpwstr/>
  </property>
</Properties>
</file>