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88799-D395-421C-97D7-FBE19C38B2EE}" v="5" dt="2021-07-08T09:20:41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Kjetil Utrimark" userId="1279c3cc-6e74-4314-a4cd-7d733113e553" providerId="ADAL" clId="{67A88799-D395-421C-97D7-FBE19C38B2EE}"/>
    <pc:docChg chg="custSel modSld">
      <pc:chgData name="Kjetil Utrimark" userId="1279c3cc-6e74-4314-a4cd-7d733113e553" providerId="ADAL" clId="{67A88799-D395-421C-97D7-FBE19C38B2EE}" dt="2021-07-08T10:13:05.913" v="2228" actId="14100"/>
      <pc:docMkLst>
        <pc:docMk/>
      </pc:docMkLst>
      <pc:sldChg chg="addSp delSp modSp mod">
        <pc:chgData name="Kjetil Utrimark" userId="1279c3cc-6e74-4314-a4cd-7d733113e553" providerId="ADAL" clId="{67A88799-D395-421C-97D7-FBE19C38B2EE}" dt="2021-07-08T10:13:05.913" v="2228" actId="14100"/>
        <pc:sldMkLst>
          <pc:docMk/>
          <pc:sldMk cId="3191417455" sldId="264"/>
        </pc:sldMkLst>
        <pc:spChg chg="mod">
          <ac:chgData name="Kjetil Utrimark" userId="1279c3cc-6e74-4314-a4cd-7d733113e553" providerId="ADAL" clId="{67A88799-D395-421C-97D7-FBE19C38B2EE}" dt="2021-07-08T10:07:37.072" v="2207" actId="1035"/>
          <ac:spMkLst>
            <pc:docMk/>
            <pc:sldMk cId="3191417455" sldId="264"/>
            <ac:spMk id="2" creationId="{093B2461-9510-46B3-8D5C-42F0E31EF96B}"/>
          </ac:spMkLst>
        </pc:spChg>
        <pc:spChg chg="del">
          <ac:chgData name="Kjetil Utrimark" userId="1279c3cc-6e74-4314-a4cd-7d733113e553" providerId="ADAL" clId="{67A88799-D395-421C-97D7-FBE19C38B2EE}" dt="2021-07-07T13:32:06.151" v="6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Kjetil Utrimark" userId="1279c3cc-6e74-4314-a4cd-7d733113e553" providerId="ADAL" clId="{67A88799-D395-421C-97D7-FBE19C38B2EE}" dt="2021-07-07T13:32:02.362" v="5" actId="478"/>
          <ac:spMkLst>
            <pc:docMk/>
            <pc:sldMk cId="3191417455" sldId="264"/>
            <ac:spMk id="4" creationId="{00FC8769-9746-405A-9C48-04EB23EAA860}"/>
          </ac:spMkLst>
        </pc:spChg>
        <pc:spChg chg="del">
          <ac:chgData name="Kjetil Utrimark" userId="1279c3cc-6e74-4314-a4cd-7d733113e553" providerId="ADAL" clId="{67A88799-D395-421C-97D7-FBE19C38B2EE}" dt="2021-07-08T09:20:41.592" v="1385"/>
          <ac:spMkLst>
            <pc:docMk/>
            <pc:sldMk cId="3191417455" sldId="264"/>
            <ac:spMk id="5" creationId="{357D348D-9334-48EE-A371-4335E1C96C8E}"/>
          </ac:spMkLst>
        </pc:spChg>
        <pc:spChg chg="mod">
          <ac:chgData name="Kjetil Utrimark" userId="1279c3cc-6e74-4314-a4cd-7d733113e553" providerId="ADAL" clId="{67A88799-D395-421C-97D7-FBE19C38B2EE}" dt="2021-07-07T13:31:57.830" v="4" actId="20577"/>
          <ac:spMkLst>
            <pc:docMk/>
            <pc:sldMk cId="3191417455" sldId="264"/>
            <ac:spMk id="7" creationId="{390954B9-808C-1649-AA9B-AD05571CDE77}"/>
          </ac:spMkLst>
        </pc:spChg>
        <pc:graphicFrameChg chg="mod modGraphic">
          <ac:chgData name="Kjetil Utrimark" userId="1279c3cc-6e74-4314-a4cd-7d733113e553" providerId="ADAL" clId="{67A88799-D395-421C-97D7-FBE19C38B2EE}" dt="2021-07-08T10:13:05.913" v="2228" actId="14100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Kjetil Utrimark" userId="1279c3cc-6e74-4314-a4cd-7d733113e553" providerId="ADAL" clId="{67A88799-D395-421C-97D7-FBE19C38B2EE}" dt="2021-07-08T10:13:00.030" v="2227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mod">
          <ac:chgData name="Kjetil Utrimark" userId="1279c3cc-6e74-4314-a4cd-7d733113e553" providerId="ADAL" clId="{67A88799-D395-421C-97D7-FBE19C38B2EE}" dt="2021-07-08T10:07:47.520" v="2223" actId="1035"/>
          <ac:picMkLst>
            <pc:docMk/>
            <pc:sldMk cId="3191417455" sldId="264"/>
            <ac:picMk id="3" creationId="{B6D6F37A-DFB6-481D-8C85-540079122F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2021-07-07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2021-07-07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2021-07-07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2021-07-07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2021-07-07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2021-07-07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2021-07-07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2021-07-07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2021-07-07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2021-07-07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2021-07-07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2021-07-07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2021-07-07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2021-07-07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2021-07-07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2021-07-07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2021-07-07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2021-07-07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2021-07-07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B6D6F37A-DFB6-481D-8C85-540079122F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4" b="134"/>
          <a:stretch>
            <a:fillRect/>
          </a:stretch>
        </p:blipFill>
        <p:spPr>
          <a:xfrm>
            <a:off x="5986463" y="742937"/>
            <a:ext cx="2851150" cy="16716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216785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904158"/>
              </p:ext>
            </p:extLst>
          </p:nvPr>
        </p:nvGraphicFramePr>
        <p:xfrm>
          <a:off x="477365" y="742937"/>
          <a:ext cx="5311593" cy="390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9259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122334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21713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 April 2021 – Oppsett av linjer og stolper </a:t>
                      </a:r>
                      <a:r>
                        <a:rPr lang="nb-NO" sz="10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Fallskade</a:t>
                      </a:r>
                      <a:endParaRPr lang="nb-NO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1101380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900" b="0" i="0" kern="1200" dirty="0">
                          <a:latin typeface="Red Hat Text" panose="02010503040201060303" pitchFamily="2" charset="77"/>
                        </a:rPr>
                        <a:t>Under oppsett av ny stolpe med 2x4x95Ex linjer faller stolpen som følge av at en del av fjellet bardunbolt er festet i løsner. Stolpen faller under justering av pilhøyde på linjene.  Montør som står i stolpen faller sammen med stolpen. </a:t>
                      </a: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Masten holdes noe igjen av fotbolter, stag og monterte ex-linjer. Dette bidrar til å redusere fallhastighet og montøren rekker å rotere med klokken slik at han kun får et ben under masten. Blir raskt hentet av luftambulanse.</a:t>
                      </a:r>
                      <a:endParaRPr lang="nb-NO" sz="9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423014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nb-NO" sz="900" b="0" i="0" dirty="0">
                          <a:latin typeface="Red Hat Text" panose="02010503040201060303" pitchFamily="2" charset="77"/>
                        </a:rPr>
                        <a:t>Fjellet med bolt løsnet</a:t>
                      </a:r>
                    </a:p>
                    <a:p>
                      <a:pPr marL="571483" lvl="1" indent="-228600">
                        <a:buFont typeface="+mj-lt"/>
                        <a:buAutoNum type="arabicPeriod"/>
                      </a:pPr>
                      <a:r>
                        <a:rPr lang="nb-NO" sz="900" b="0" i="0" dirty="0">
                          <a:latin typeface="Red Hat Text" panose="02010503040201060303" pitchFamily="2" charset="77"/>
                        </a:rPr>
                        <a:t>Bardun plassert for nærme stolpe, gir kraftig økning krefter.</a:t>
                      </a:r>
                    </a:p>
                    <a:p>
                      <a:pPr marL="571483" lvl="1" indent="-228600">
                        <a:buFont typeface="+mj-lt"/>
                        <a:buAutoNum type="arabicPeriod"/>
                      </a:pPr>
                      <a:r>
                        <a:rPr lang="nb-NO" sz="900" b="0" i="0" dirty="0">
                          <a:latin typeface="Red Hat Text" panose="02010503040201060303" pitchFamily="2" charset="77"/>
                        </a:rPr>
                        <a:t>Manglende detaljprosjektering hos leverandør. Stolpeberegning ikke utført. </a:t>
                      </a:r>
                    </a:p>
                    <a:p>
                      <a:pPr marL="571483" lvl="1" indent="-228600">
                        <a:buFont typeface="+mj-lt"/>
                        <a:buAutoNum type="arabicPeriod"/>
                      </a:pPr>
                      <a:r>
                        <a:rPr lang="nb-NO" sz="900" b="0" i="0" dirty="0">
                          <a:latin typeface="Red Hat Text" panose="02010503040201060303" pitchFamily="2" charset="77"/>
                        </a:rPr>
                        <a:t>Manglende kompetanse på masteberegning.</a:t>
                      </a:r>
                    </a:p>
                    <a:p>
                      <a:pPr marL="571483" lvl="1" indent="-228600">
                        <a:buFont typeface="+mj-lt"/>
                        <a:buAutoNum type="arabicPeriod"/>
                      </a:pPr>
                      <a:r>
                        <a:rPr lang="nb-NO" sz="900" b="0" i="0" dirty="0">
                          <a:latin typeface="Red Hat Text" panose="02010503040201060303" pitchFamily="2" charset="77"/>
                        </a:rPr>
                        <a:t>Arbeidslaget brukt til brukt til å velge dimensjonering og plassering basert på erfaring. De hadde ikke tilstrekkelig kompetanse til å gjøre dette. </a:t>
                      </a:r>
                    </a:p>
                    <a:p>
                      <a:pPr marL="571483" lvl="1" indent="-228600">
                        <a:buFont typeface="+mj-lt"/>
                        <a:buAutoNum type="arabicPeriod"/>
                      </a:pPr>
                      <a:r>
                        <a:rPr lang="nb-NO" sz="900" b="0" i="0" dirty="0">
                          <a:latin typeface="Red Hat Text" panose="02010503040201060303" pitchFamily="2" charset="77"/>
                        </a:rPr>
                        <a:t>Manglende oppfølging og kontroll av leverandør fra Elvia.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374477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noProof="0" dirty="0">
                          <a:latin typeface="Red Hat Text" panose="02010503040201060303" pitchFamily="2" charset="77"/>
                        </a:rPr>
                        <a:t>Lav – Ingen varige mén men kraftig forslått.  Ut</a:t>
                      </a: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+mn-cs"/>
                        </a:rPr>
                        <a:t>skrevet fra sykehus etter ca. 24t. Tilbake i jobb påfølgende uke og klatret i stolper. </a:t>
                      </a:r>
                      <a:endParaRPr lang="nb-NO" sz="900" b="0" i="0" noProof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84296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noProof="0" dirty="0">
                          <a:latin typeface="Red Hat Text" panose="02010503040201060303" pitchFamily="2" charset="77"/>
                        </a:rPr>
                        <a:t>Alvorlig -  Denne hendelsen kunne under litt andre omstendigheter ført til varige mén eller dødsfall. </a:t>
                      </a:r>
                      <a:endParaRPr lang="nb-NO" sz="900" b="0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25519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50979"/>
              </p:ext>
            </p:extLst>
          </p:nvPr>
        </p:nvGraphicFramePr>
        <p:xfrm>
          <a:off x="5986461" y="2486012"/>
          <a:ext cx="3016345" cy="216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345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10146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816183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Elvia må følge opp sine leverandører også etter kontraktinngåelse (BHF §5). 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Masteberegninger må utføres for å sikre korrekt oppsett av stolper. De som utfører beregningene må ha opplæring i dette. 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Det bør være gode beskrivelser for prosjektlederrollen hos både Elvia og leverandør i forhold til prosjektleders oppgaver i prosjektet.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9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Kontroll av anleggene fra Elvia er et viktig verktøy for å øke kvalitet på utførelsen hos utførende. Viktig at kontrollørene har tilstrekkelig tid og får oppdatert kunnskap for å utføre disse på en enhetlig måte.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B1BAC-5AF3-426D-AD74-361DCA4992AF}">
  <ds:schemaRefs>
    <ds:schemaRef ds:uri="http://purl.org/dc/elements/1.1/"/>
    <ds:schemaRef ds:uri="http://schemas.microsoft.com/office/2006/metadata/properties"/>
    <ds:schemaRef ds:uri="a8f0b6f9-2b67-4617-a70c-e96b3cb34168"/>
    <ds:schemaRef ds:uri="http://schemas.microsoft.com/office/2006/documentManagement/types"/>
    <ds:schemaRef ds:uri="http://schemas.microsoft.com/office/infopath/2007/PartnerControls"/>
    <ds:schemaRef ds:uri="http://purl.org/dc/terms/"/>
    <ds:schemaRef ds:uri="bd6ed28d-af38-44fd-b7e0-25d28c6ead1c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74F4E8-BFA2-49A1-ACFE-E508BB543DF1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2291</TotalTime>
  <Words>305</Words>
  <Application>Microsoft Office PowerPoint</Application>
  <PresentationFormat>Skjermfremvisning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Kjetil Utrimark</cp:lastModifiedBy>
  <cp:revision>2</cp:revision>
  <dcterms:created xsi:type="dcterms:W3CDTF">2017-08-30T13:22:09Z</dcterms:created>
  <dcterms:modified xsi:type="dcterms:W3CDTF">2021-07-08T10:13:16Z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MigrationWizId">
    <vt:lpwstr>3ec29678-00b2-4473-9672-03e6e32961f2</vt:lpwstr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</Properties>
</file>