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4DB32-4365-460E-A133-670831B788D5}" v="13" dt="2022-11-09T13:10:31.672"/>
    <p1510:client id="{265FB539-A474-44AB-B09D-8CFEB6C03C79}" v="1954" dt="2022-11-10T13:08:17.432"/>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89" d="100"/>
          <a:sy n="189" d="100"/>
        </p:scale>
        <p:origin x="156" y="2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docChgLst>
    <pc:chgData name="Jarle Ruud" userId="S::jarle.ruud@elvia.no::d1d98966-8d1e-40ed-9ddc-76dc284afcd1" providerId="AD" clId="Web-{265FB539-A474-44AB-B09D-8CFEB6C03C79}"/>
    <pc:docChg chg="modSld">
      <pc:chgData name="Jarle Ruud" userId="S::jarle.ruud@elvia.no::d1d98966-8d1e-40ed-9ddc-76dc284afcd1" providerId="AD" clId="Web-{265FB539-A474-44AB-B09D-8CFEB6C03C79}" dt="2022-11-10T13:07:47.369" v="1936"/>
      <pc:docMkLst>
        <pc:docMk/>
      </pc:docMkLst>
      <pc:sldChg chg="modSp">
        <pc:chgData name="Jarle Ruud" userId="S::jarle.ruud@elvia.no::d1d98966-8d1e-40ed-9ddc-76dc284afcd1" providerId="AD" clId="Web-{265FB539-A474-44AB-B09D-8CFEB6C03C79}" dt="2022-11-10T13:07:47.369" v="1936"/>
        <pc:sldMkLst>
          <pc:docMk/>
          <pc:sldMk cId="3191417455" sldId="264"/>
        </pc:sldMkLst>
        <pc:graphicFrameChg chg="mod modGraphic">
          <ac:chgData name="Jarle Ruud" userId="S::jarle.ruud@elvia.no::d1d98966-8d1e-40ed-9ddc-76dc284afcd1" providerId="AD" clId="Web-{265FB539-A474-44AB-B09D-8CFEB6C03C79}" dt="2022-11-10T13:02:54.315" v="1754"/>
          <ac:graphicFrameMkLst>
            <pc:docMk/>
            <pc:sldMk cId="3191417455" sldId="264"/>
            <ac:graphicFrameMk id="6" creationId="{7C9E829E-CD53-9147-A035-47F021DC1DF2}"/>
          </ac:graphicFrameMkLst>
        </pc:graphicFrameChg>
        <pc:graphicFrameChg chg="mod modGraphic">
          <ac:chgData name="Jarle Ruud" userId="S::jarle.ruud@elvia.no::d1d98966-8d1e-40ed-9ddc-76dc284afcd1" providerId="AD" clId="Web-{265FB539-A474-44AB-B09D-8CFEB6C03C79}" dt="2022-11-10T13:07:47.369" v="1936"/>
          <ac:graphicFrameMkLst>
            <pc:docMk/>
            <pc:sldMk cId="3191417455" sldId="264"/>
            <ac:graphicFrameMk id="8" creationId="{9A7836F5-DA16-D742-81B8-273E5FA233B4}"/>
          </ac:graphicFrameMkLst>
        </pc:graphicFrameChg>
        <pc:picChg chg="mod">
          <ac:chgData name="Jarle Ruud" userId="S::jarle.ruud@elvia.no::d1d98966-8d1e-40ed-9ddc-76dc284afcd1" providerId="AD" clId="Web-{265FB539-A474-44AB-B09D-8CFEB6C03C79}" dt="2022-11-10T12:40:55.753" v="1250" actId="1076"/>
          <ac:picMkLst>
            <pc:docMk/>
            <pc:sldMk cId="3191417455" sldId="264"/>
            <ac:picMk id="11" creationId="{77B02D00-675C-4238-9A07-76D18E96652A}"/>
          </ac:picMkLst>
        </pc:pic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Jan Steinar Kveno" userId="1eb52f07-71e5-4d14-92c8-33481ad15a69" providerId="ADAL" clId="{5CF6D0A1-75EE-47C6-B4D8-096628618348}"/>
    <pc:docChg chg="custSel modSld">
      <pc:chgData name="Jan Steinar Kveno" userId="1eb52f07-71e5-4d14-92c8-33481ad15a69" providerId="ADAL" clId="{5CF6D0A1-75EE-47C6-B4D8-096628618348}" dt="2022-11-08T08:36:03.010" v="1876" actId="20577"/>
      <pc:docMkLst>
        <pc:docMk/>
      </pc:docMkLst>
      <pc:sldChg chg="addSp delSp modSp mod">
        <pc:chgData name="Jan Steinar Kveno" userId="1eb52f07-71e5-4d14-92c8-33481ad15a69" providerId="ADAL" clId="{5CF6D0A1-75EE-47C6-B4D8-096628618348}" dt="2022-11-08T08:36:03.010" v="1876" actId="20577"/>
        <pc:sldMkLst>
          <pc:docMk/>
          <pc:sldMk cId="3191417455" sldId="264"/>
        </pc:sldMkLst>
        <pc:spChg chg="mod">
          <ac:chgData name="Jan Steinar Kveno" userId="1eb52f07-71e5-4d14-92c8-33481ad15a69" providerId="ADAL" clId="{5CF6D0A1-75EE-47C6-B4D8-096628618348}" dt="2022-11-08T07:30:38.991" v="12" actId="20577"/>
          <ac:spMkLst>
            <pc:docMk/>
            <pc:sldMk cId="3191417455" sldId="264"/>
            <ac:spMk id="7" creationId="{390954B9-808C-1649-AA9B-AD05571CDE77}"/>
          </ac:spMkLst>
        </pc:spChg>
        <pc:spChg chg="del">
          <ac:chgData name="Jan Steinar Kveno" userId="1eb52f07-71e5-4d14-92c8-33481ad15a69" providerId="ADAL" clId="{5CF6D0A1-75EE-47C6-B4D8-096628618348}" dt="2022-11-08T07:30:24.475" v="1" actId="21"/>
          <ac:spMkLst>
            <pc:docMk/>
            <pc:sldMk cId="3191417455" sldId="264"/>
            <ac:spMk id="10" creationId="{1EE66BB0-00F8-4983-B16D-03B0EF5E8F5E}"/>
          </ac:spMkLst>
        </pc:spChg>
        <pc:graphicFrameChg chg="mod modGraphic">
          <ac:chgData name="Jan Steinar Kveno" userId="1eb52f07-71e5-4d14-92c8-33481ad15a69" providerId="ADAL" clId="{5CF6D0A1-75EE-47C6-B4D8-096628618348}" dt="2022-11-08T08:16:48.797" v="1488"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5CF6D0A1-75EE-47C6-B4D8-096628618348}" dt="2022-11-08T08:36:03.010" v="1876" actId="20577"/>
          <ac:graphicFrameMkLst>
            <pc:docMk/>
            <pc:sldMk cId="3191417455" sldId="264"/>
            <ac:graphicFrameMk id="8" creationId="{9A7836F5-DA16-D742-81B8-273E5FA233B4}"/>
          </ac:graphicFrameMkLst>
        </pc:graphicFrameChg>
        <pc:picChg chg="del">
          <ac:chgData name="Jan Steinar Kveno" userId="1eb52f07-71e5-4d14-92c8-33481ad15a69" providerId="ADAL" clId="{5CF6D0A1-75EE-47C6-B4D8-096628618348}" dt="2022-11-08T07:30:20.272" v="0" actId="21"/>
          <ac:picMkLst>
            <pc:docMk/>
            <pc:sldMk cId="3191417455" sldId="264"/>
            <ac:picMk id="4" creationId="{8AE66B0A-FD56-4417-A223-C2CE0365FFD1}"/>
          </ac:picMkLst>
        </pc:picChg>
        <pc:picChg chg="add mod">
          <ac:chgData name="Jan Steinar Kveno" userId="1eb52f07-71e5-4d14-92c8-33481ad15a69" providerId="ADAL" clId="{5CF6D0A1-75EE-47C6-B4D8-096628618348}" dt="2022-11-08T07:41:54.587" v="121" actId="14100"/>
          <ac:picMkLst>
            <pc:docMk/>
            <pc:sldMk cId="3191417455" sldId="264"/>
            <ac:picMk id="9" creationId="{1748E4D9-2D82-4726-BA8D-7BDF804F4635}"/>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Jan Steinar Kveno" userId="1eb52f07-71e5-4d14-92c8-33481ad15a69" providerId="ADAL" clId="{1AE4DB32-4365-460E-A133-670831B788D5}"/>
    <pc:docChg chg="custSel modSld">
      <pc:chgData name="Jan Steinar Kveno" userId="1eb52f07-71e5-4d14-92c8-33481ad15a69" providerId="ADAL" clId="{1AE4DB32-4365-460E-A133-670831B788D5}" dt="2022-11-09T13:10:33.749" v="1114" actId="20577"/>
      <pc:docMkLst>
        <pc:docMk/>
      </pc:docMkLst>
      <pc:sldChg chg="addSp delSp modSp mod">
        <pc:chgData name="Jan Steinar Kveno" userId="1eb52f07-71e5-4d14-92c8-33481ad15a69" providerId="ADAL" clId="{1AE4DB32-4365-460E-A133-670831B788D5}" dt="2022-11-09T13:10:33.749" v="1114" actId="20577"/>
        <pc:sldMkLst>
          <pc:docMk/>
          <pc:sldMk cId="3191417455" sldId="264"/>
        </pc:sldMkLst>
        <pc:graphicFrameChg chg="mod modGraphic">
          <ac:chgData name="Jan Steinar Kveno" userId="1eb52f07-71e5-4d14-92c8-33481ad15a69" providerId="ADAL" clId="{1AE4DB32-4365-460E-A133-670831B788D5}" dt="2022-11-09T12:53:43.831" v="825" actId="6549"/>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1AE4DB32-4365-460E-A133-670831B788D5}" dt="2022-11-09T13:10:33.749" v="1114" actId="20577"/>
          <ac:graphicFrameMkLst>
            <pc:docMk/>
            <pc:sldMk cId="3191417455" sldId="264"/>
            <ac:graphicFrameMk id="8" creationId="{9A7836F5-DA16-D742-81B8-273E5FA233B4}"/>
          </ac:graphicFrameMkLst>
        </pc:graphicFrameChg>
        <pc:picChg chg="add del mod">
          <ac:chgData name="Jan Steinar Kveno" userId="1eb52f07-71e5-4d14-92c8-33481ad15a69" providerId="ADAL" clId="{1AE4DB32-4365-460E-A133-670831B788D5}" dt="2022-11-09T11:56:13.001" v="5" actId="21"/>
          <ac:picMkLst>
            <pc:docMk/>
            <pc:sldMk cId="3191417455" sldId="264"/>
            <ac:picMk id="4" creationId="{B6EB3F28-77ED-4600-90F2-2DE17B9A76AE}"/>
          </ac:picMkLst>
        </pc:picChg>
        <pc:picChg chg="del">
          <ac:chgData name="Jan Steinar Kveno" userId="1eb52f07-71e5-4d14-92c8-33481ad15a69" providerId="ADAL" clId="{1AE4DB32-4365-460E-A133-670831B788D5}" dt="2022-11-09T11:56:14.968" v="6" actId="21"/>
          <ac:picMkLst>
            <pc:docMk/>
            <pc:sldMk cId="3191417455" sldId="264"/>
            <ac:picMk id="9" creationId="{1748E4D9-2D82-4726-BA8D-7BDF804F4635}"/>
          </ac:picMkLst>
        </pc:picChg>
        <pc:picChg chg="add mod">
          <ac:chgData name="Jan Steinar Kveno" userId="1eb52f07-71e5-4d14-92c8-33481ad15a69" providerId="ADAL" clId="{1AE4DB32-4365-460E-A133-670831B788D5}" dt="2022-11-09T11:57:28.474" v="10" actId="14100"/>
          <ac:picMkLst>
            <pc:docMk/>
            <pc:sldMk cId="3191417455" sldId="264"/>
            <ac:picMk id="11" creationId="{77B02D00-675C-4238-9A07-76D18E9665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10.11.2022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10.11.2022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10.11.2022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10.11.2022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10.11.2022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10.11.2022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10.11.2022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10.11.2022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10.11.2022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10.11.2022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10.11.2022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10.11.2022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10.11.2022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10.11.2022</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ilde 4">
            <a:extLst>
              <a:ext uri="{FF2B5EF4-FFF2-40B4-BE49-F238E27FC236}">
                <a16:creationId xmlns:a16="http://schemas.microsoft.com/office/drawing/2014/main" id="{357D348D-9334-48EE-A371-4335E1C96C8E}"/>
              </a:ext>
            </a:extLst>
          </p:cNvPr>
          <p:cNvSpPr>
            <a:spLocks noGrp="1"/>
          </p:cNvSpPr>
          <p:nvPr>
            <p:ph type="pic" sz="quarter" idx="15"/>
          </p:nvPr>
        </p:nvSpPr>
        <p:spPr>
          <a:xfrm>
            <a:off x="5986462" y="1085850"/>
            <a:ext cx="2851644" cy="1671637"/>
          </a:xfrm>
        </p:spPr>
      </p:sp>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711244354"/>
              </p:ext>
            </p:extLst>
          </p:nvPr>
        </p:nvGraphicFramePr>
        <p:xfrm>
          <a:off x="237369" y="864394"/>
          <a:ext cx="5201914" cy="3978463"/>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27.10.2022 – Kabelarbeid – Kappet spenningssatt høyspenningskabel med bajonettsag</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99775">
                <a:tc>
                  <a:txBody>
                    <a:bodyPr/>
                    <a:lstStyle/>
                    <a:p>
                      <a:r>
                        <a:rPr lang="nb-NO" sz="1200" dirty="0">
                          <a:latin typeface="+mn-lt"/>
                        </a:rPr>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u="none" strike="noStrike" kern="1200" baseline="0" dirty="0">
                          <a:solidFill>
                            <a:schemeClr val="dk1"/>
                          </a:solidFill>
                          <a:latin typeface="+mn-lt"/>
                          <a:ea typeface="+mn-ea"/>
                          <a:cs typeface="+mn-cs"/>
                        </a:rPr>
                        <a:t>Det skulle kappes og skjøtes høyspenningskabler inn til ny nettstasjon. </a:t>
                      </a:r>
                      <a:r>
                        <a:rPr lang="nb-NO" sz="1000" b="0" i="0" u="none" strike="noStrike" kern="1200" baseline="0" noProof="0" dirty="0"/>
                        <a:t>Kabel fra gammel NS ble ikke avdekket fullstendig</a:t>
                      </a:r>
                      <a:r>
                        <a:rPr lang="nb-NO" sz="1000" b="0" i="0" u="none" strike="noStrike" kern="1200" baseline="0" dirty="0">
                          <a:solidFill>
                            <a:schemeClr val="dk1"/>
                          </a:solidFill>
                          <a:latin typeface="+mn-lt"/>
                          <a:ea typeface="+mn-ea"/>
                          <a:cs typeface="+mn-cs"/>
                        </a:rPr>
                        <a:t>. Montør antok likevel at kabelen han skulle kappe var riktige, det ble derfor benyttet bajonettsag. Avgangen falt momentant for jordfeil (20A), uten at montørene merket at noe var galt. De fikk raskt en telefon fra driftssentralen om de kunne være årsak til utfallet, noe de ikke trodde. De målte/ringte deretter ut kabelen og oppdaget da at feil kabel var kappet. </a:t>
                      </a:r>
                      <a:endParaRPr lang="nb-NO" sz="1000" b="0" i="0" kern="1200" dirty="0">
                        <a:latin typeface="+mn-lt"/>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Årsak(er)</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u="none" strike="noStrike" kern="1200" baseline="0" dirty="0">
                          <a:solidFill>
                            <a:schemeClr val="dk1"/>
                          </a:solidFill>
                          <a:latin typeface="+mn-lt"/>
                          <a:ea typeface="+mn-ea"/>
                          <a:cs typeface="+mn-cs"/>
                        </a:rPr>
                        <a:t>Brudd på forskrifter og instrukser.</a:t>
                      </a:r>
                      <a:endParaRPr lang="nb-NO" sz="1000" b="0" i="0" dirty="0">
                        <a:latin typeface="Red Hat Text"/>
                      </a:endParaRPr>
                    </a:p>
                    <a:p>
                      <a:pPr marL="0" marR="0" lvl="0" indent="0" algn="l">
                        <a:lnSpc>
                          <a:spcPct val="100000"/>
                        </a:lnSpc>
                        <a:spcBef>
                          <a:spcPts val="0"/>
                        </a:spcBef>
                        <a:spcAft>
                          <a:spcPts val="0"/>
                        </a:spcAft>
                        <a:buClrTx/>
                        <a:buSzTx/>
                        <a:buFontTx/>
                        <a:buNone/>
                      </a:pPr>
                      <a:r>
                        <a:rPr lang="nb-NO" sz="1000" b="0" i="0" u="none" strike="noStrike" kern="1200" baseline="0" dirty="0">
                          <a:solidFill>
                            <a:schemeClr val="dk1"/>
                          </a:solidFill>
                          <a:latin typeface="+mn-lt"/>
                          <a:ea typeface="+mn-ea"/>
                          <a:cs typeface="+mn-cs"/>
                        </a:rPr>
                        <a:t>Ca.2 m av kabel var ikke avdekket, og visuell kontroll av hele lengden var derfor ikke mulig. Montøren sjekket kabelmerking, men observerte ikke at han vår på feil kabel.</a:t>
                      </a:r>
                      <a:endParaRPr lang="nb-NO" sz="1000" b="0" i="0">
                        <a:latin typeface="Red Hat Text"/>
                      </a:endParaRPr>
                    </a:p>
                    <a:p>
                      <a:pPr marL="0" marR="0" lvl="0" indent="0" algn="l" rtl="0" eaLnBrk="1" fontAlgn="auto" latinLnBrk="0" hangingPunct="1">
                        <a:lnSpc>
                          <a:spcPct val="100000"/>
                        </a:lnSpc>
                        <a:spcBef>
                          <a:spcPts val="0"/>
                        </a:spcBef>
                        <a:spcAft>
                          <a:spcPts val="0"/>
                        </a:spcAft>
                        <a:buClrTx/>
                        <a:buSzTx/>
                        <a:buFontTx/>
                        <a:buNone/>
                      </a:pPr>
                      <a:r>
                        <a:rPr lang="nb-NO" sz="1000" b="0" i="0" dirty="0">
                          <a:latin typeface="Red Hat Text"/>
                        </a:rPr>
                        <a:t>Kabelen skulle vært lyttet ut og kappet med godkjent utstyr.</a:t>
                      </a:r>
                    </a:p>
                    <a:p>
                      <a:r>
                        <a:rPr lang="nb-NO" sz="1000" b="0" i="0" dirty="0">
                          <a:latin typeface="Red Hat Text" panose="02010503040201060303" pitchFamily="2" charset="77"/>
                        </a:rPr>
                        <a:t>Kart og terreng var ikke undersøkt tilstrekkelig i planleggingsfasen.</a:t>
                      </a: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Lav, </a:t>
                      </a:r>
                      <a:r>
                        <a:rPr lang="nb-NO" sz="1000" kern="1200" dirty="0">
                          <a:solidFill>
                            <a:schemeClr val="dk1"/>
                          </a:solidFill>
                          <a:effectLst/>
                          <a:latin typeface="+mn-lt"/>
                          <a:ea typeface="+mn-ea"/>
                          <a:cs typeface="+mn-cs"/>
                        </a:rPr>
                        <a:t>i og med at bryteren løste for jordfeil (20A) og v</a:t>
                      </a:r>
                      <a:r>
                        <a:rPr lang="nb-NO" sz="1000" b="0" i="0" noProof="0" dirty="0">
                          <a:latin typeface="Red Hat Text"/>
                        </a:rPr>
                        <a:t>ern på avgangen fungerte som det skulle.</a:t>
                      </a:r>
                    </a:p>
                    <a:p>
                      <a:pPr marL="0" marR="0" lvl="0" indent="0" algn="l" rtl="0" eaLnBrk="1" fontAlgn="auto" latinLnBrk="0" hangingPunct="1">
                        <a:lnSpc>
                          <a:spcPct val="100000"/>
                        </a:lnSpc>
                        <a:spcBef>
                          <a:spcPts val="0"/>
                        </a:spcBef>
                        <a:spcAft>
                          <a:spcPts val="0"/>
                        </a:spcAft>
                        <a:buClrTx/>
                        <a:buSzTx/>
                        <a:buFontTx/>
                        <a:buNone/>
                      </a:pPr>
                      <a:r>
                        <a:rPr lang="nb-NO" sz="1000" b="0" i="0" noProof="0" dirty="0">
                          <a:latin typeface="Red Hat Text"/>
                        </a:rPr>
                        <a:t>Strømavbrudd på to nettstasjoner i flere timer.</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683423">
                <a:tc>
                  <a:txBody>
                    <a:bodyPr/>
                    <a:lstStyle/>
                    <a:p>
                      <a:r>
                        <a:rPr lang="nb-NO" sz="1200" dirty="0"/>
                        <a:t>Potensiale</a:t>
                      </a:r>
                    </a:p>
                  </a:txBody>
                  <a:tcPr marL="68580" marR="68580" marT="34290" marB="34290"/>
                </a:tc>
                <a:tc>
                  <a:txBody>
                    <a:bodyPr/>
                    <a:lstStyle/>
                    <a:p>
                      <a:r>
                        <a:rPr lang="nb-NO" sz="1000" b="0" i="0" u="none" strike="noStrike" noProof="0" dirty="0">
                          <a:latin typeface="+mn-lt"/>
                        </a:rPr>
                        <a:t>Alvorlig. </a:t>
                      </a:r>
                      <a:r>
                        <a:rPr lang="nb-NO" sz="1000" kern="1200" dirty="0">
                          <a:solidFill>
                            <a:schemeClr val="dk1"/>
                          </a:solidFill>
                          <a:effectLst/>
                          <a:latin typeface="+mn-lt"/>
                          <a:ea typeface="+mn-ea"/>
                          <a:cs typeface="+mn-cs"/>
                        </a:rPr>
                        <a:t>Dersom sagbladet hadde kortsluttet 2 faser samtidig med jordslutningen, ville dette ført til en kraftig lysbue (10kA) med sannsynlige  alvorlige personskader.</a:t>
                      </a:r>
                      <a:endParaRPr lang="nb-NO" dirty="0"/>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40691</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2779079870"/>
              </p:ext>
            </p:extLst>
          </p:nvPr>
        </p:nvGraphicFramePr>
        <p:xfrm>
          <a:off x="5634318" y="3281082"/>
          <a:ext cx="3214201" cy="1751572"/>
        </p:xfrm>
        <a:graphic>
          <a:graphicData uri="http://schemas.openxmlformats.org/drawingml/2006/table">
            <a:tbl>
              <a:tblPr firstRow="1" bandRow="1">
                <a:tableStyleId>{5C22544A-7EE6-4342-B048-85BDC9FD1C3A}</a:tableStyleId>
              </a:tblPr>
              <a:tblGrid>
                <a:gridCol w="3214201">
                  <a:extLst>
                    <a:ext uri="{9D8B030D-6E8A-4147-A177-3AD203B41FA5}">
                      <a16:colId xmlns:a16="http://schemas.microsoft.com/office/drawing/2014/main" val="2764255887"/>
                    </a:ext>
                  </a:extLst>
                </a:gridCol>
              </a:tblGrid>
              <a:tr h="275664">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475908">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Å følge FSE/DI er viktigste barriere for å unngå slike hendelser.</a:t>
                      </a:r>
                    </a:p>
                    <a:p>
                      <a:pPr marL="285750" marR="0" lvl="0" indent="-285750" algn="l">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Kabler som </a:t>
                      </a:r>
                      <a:r>
                        <a:rPr lang="nb-NO" sz="1000" b="0" i="0" u="none" kern="1200" dirty="0">
                          <a:solidFill>
                            <a:schemeClr val="dk1"/>
                          </a:solidFill>
                          <a:latin typeface="Red Hat Text"/>
                          <a:ea typeface="+mn-ea"/>
                          <a:cs typeface="Arial"/>
                        </a:rPr>
                        <a:t>ikke</a:t>
                      </a:r>
                      <a:r>
                        <a:rPr lang="nb-NO" sz="1000" b="0" i="0" kern="1200" dirty="0">
                          <a:solidFill>
                            <a:schemeClr val="dk1"/>
                          </a:solidFill>
                          <a:latin typeface="Red Hat Text"/>
                          <a:ea typeface="+mn-ea"/>
                          <a:cs typeface="Arial"/>
                        </a:rPr>
                        <a:t> visuelt kan følges, </a:t>
                      </a:r>
                      <a:r>
                        <a:rPr lang="nb-NO" sz="1000" b="0" i="0" u="sng" kern="1200" dirty="0">
                          <a:solidFill>
                            <a:schemeClr val="dk1"/>
                          </a:solidFill>
                          <a:latin typeface="Red Hat Text"/>
                          <a:ea typeface="+mn-ea"/>
                          <a:cs typeface="Arial"/>
                        </a:rPr>
                        <a:t>skal</a:t>
                      </a:r>
                      <a:r>
                        <a:rPr lang="nb-NO" sz="1000" b="0" i="0" kern="1200" dirty="0">
                          <a:solidFill>
                            <a:schemeClr val="dk1"/>
                          </a:solidFill>
                          <a:latin typeface="Red Hat Text"/>
                          <a:ea typeface="+mn-ea"/>
                          <a:cs typeface="Arial"/>
                        </a:rPr>
                        <a:t> lyttes ut og kuttes med godkjent kutter/skytter.</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Alle kabler i anleggsområdet må identifiseres i  planleggingsfasen.</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SJA bør ikke omfatte flere ulike arbeidsoppgaver.</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SJA skal utføres samme dag som den aktuelle arbeidsoppgaven starter.  </a:t>
                      </a:r>
                    </a:p>
                  </a:txBody>
                  <a:tcPr marL="68580" marR="68580" marT="34290" marB="34290"/>
                </a:tc>
                <a:extLst>
                  <a:ext uri="{0D108BD9-81ED-4DB2-BD59-A6C34878D82A}">
                    <a16:rowId xmlns:a16="http://schemas.microsoft.com/office/drawing/2014/main" val="1636191610"/>
                  </a:ext>
                </a:extLst>
              </a:tr>
            </a:tbl>
          </a:graphicData>
        </a:graphic>
      </p:graphicFrame>
      <p:pic>
        <p:nvPicPr>
          <p:cNvPr id="11" name="Bilde 10">
            <a:extLst>
              <a:ext uri="{FF2B5EF4-FFF2-40B4-BE49-F238E27FC236}">
                <a16:creationId xmlns:a16="http://schemas.microsoft.com/office/drawing/2014/main" id="{77B02D00-675C-4238-9A07-76D18E96652A}"/>
              </a:ext>
            </a:extLst>
          </p:cNvPr>
          <p:cNvPicPr>
            <a:picLocks noChangeAspect="1"/>
          </p:cNvPicPr>
          <p:nvPr/>
        </p:nvPicPr>
        <p:blipFill>
          <a:blip r:embed="rId2"/>
          <a:stretch>
            <a:fillRect/>
          </a:stretch>
        </p:blipFill>
        <p:spPr>
          <a:xfrm>
            <a:off x="5628011" y="868672"/>
            <a:ext cx="3210093" cy="2271502"/>
          </a:xfrm>
          <a:prstGeom prst="rect">
            <a:avLst/>
          </a:prstGeo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Godkjenner xmlns="6d4a5315-78c6-4c96-bb32-0e29fe55ad16">
      <UserInfo>
        <DisplayName>Kjetil Utrimark</DisplayName>
        <AccountId>79</AccountId>
        <AccountType/>
      </UserInfo>
    </Godkjenner>
    <dsrStatus xmlns="6d4a5315-78c6-4c96-bb32-0e29fe55ad16" xsi:nil="true"/>
    <Emneord xmlns="6d4a5315-78c6-4c96-bb32-0e29fe55ad16" xsi:nil="true"/>
    <Kopierestil xmlns="b4509093-701c-4f4a-83cb-59d1966a0a3b" xsi:nil="true"/>
    <Dokumenteier xmlns="6d4a5315-78c6-4c96-bb32-0e29fe55ad16">
      <UserInfo>
        <DisplayName>Jarle Ruud</DisplayName>
        <AccountId>146</AccountId>
        <AccountType/>
      </UserInfo>
    </Dokumenteier>
    <Dokumenttype xmlns="6d4a5315-78c6-4c96-bb32-0e29fe55ad16">Læringsark</Dokumenttype>
    <dsrLink xmlns="6d4a5315-78c6-4c96-bb32-0e29fe55ad16">
      <Url xsi:nil="true"/>
      <Description xsi:nil="true"/>
    </dsrLink>
    <Ekstern xmlns="6d4a5315-78c6-4c96-bb32-0e29fe55ad16">false</Ekstern>
    <SharedWithUsers xmlns="6d4a5315-78c6-4c96-bb32-0e29fe55ad16">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4" ma:contentTypeDescription="Opprett et nytt dokument." ma:contentTypeScope="" ma:versionID="4862cf6978948658ec398a6ddcc70b5c">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ee705d78e30906f1dc96c15b4edcff33"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element ref="ns3:MediaServiceAutoKeyPoints" minOccurs="0"/>
                <xsd:element ref="ns3:MediaServiceKeyPoints" minOccurs="0"/>
                <xsd:element ref="ns2:TaxCatchAll" minOccurs="0"/>
                <xsd:element ref="ns2:Emne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element name="TaxCatchAll" ma:index="22"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3"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5B5B1BAC-5AF3-426D-AD74-361DCA4992AF}">
  <ds:schemaRefs>
    <ds:schemaRef ds:uri="http://purl.org/dc/dcmitype/"/>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infopath/2007/PartnerControls"/>
    <ds:schemaRef ds:uri="a8f0b6f9-2b67-4617-a70c-e96b3cb34168"/>
    <ds:schemaRef ds:uri="bd6ed28d-af38-44fd-b7e0-25d28c6ead1c"/>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808BD72-3BEF-46D3-B062-D157AB9E1B95}"/>
</file>

<file path=docProps/app.xml><?xml version="1.0" encoding="utf-8"?>
<Properties xmlns="http://schemas.openxmlformats.org/officeDocument/2006/extended-properties" xmlns:vt="http://schemas.openxmlformats.org/officeDocument/2006/docPropsVTypes">
  <Template>Presentasjonsmal Eidsiva Energi AS</Template>
  <TotalTime>84</TotalTime>
  <Words>261</Words>
  <Application>Microsoft Office PowerPoint</Application>
  <PresentationFormat>Skjermfremvisning (16:9)</PresentationFormat>
  <Paragraphs>20</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220</cp:revision>
  <dcterms:created xsi:type="dcterms:W3CDTF">2017-08-30T13:22:09Z</dcterms:created>
  <dcterms:modified xsi:type="dcterms:W3CDTF">2022-11-10T13:08:26Z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