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A930D9-72E9-4D10-8495-4D144DEBC1F0}" v="1" dt="2022-06-14T06:42:38.6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0" d="100"/>
          <a:sy n="200" d="100"/>
        </p:scale>
        <p:origin x="162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1eb52f07-71e5-4d14-92c8-33481ad15a69" providerId="ADAL" clId="{C8A930D9-72E9-4D10-8495-4D144DEBC1F0}"/>
    <pc:docChg chg="modSld">
      <pc:chgData name="Jan Steinar Kveno" userId="1eb52f07-71e5-4d14-92c8-33481ad15a69" providerId="ADAL" clId="{C8A930D9-72E9-4D10-8495-4D144DEBC1F0}" dt="2022-06-14T06:42:51.558" v="3" actId="14100"/>
      <pc:docMkLst>
        <pc:docMk/>
      </pc:docMkLst>
      <pc:sldChg chg="modSp mod modAnim">
        <pc:chgData name="Jan Steinar Kveno" userId="1eb52f07-71e5-4d14-92c8-33481ad15a69" providerId="ADAL" clId="{C8A930D9-72E9-4D10-8495-4D144DEBC1F0}" dt="2022-06-14T06:42:51.558" v="3" actId="14100"/>
        <pc:sldMkLst>
          <pc:docMk/>
          <pc:sldMk cId="3191417455" sldId="264"/>
        </pc:sldMkLst>
        <pc:picChg chg="mod">
          <ac:chgData name="Jan Steinar Kveno" userId="1eb52f07-71e5-4d14-92c8-33481ad15a69" providerId="ADAL" clId="{C8A930D9-72E9-4D10-8495-4D144DEBC1F0}" dt="2022-06-14T06:42:51.558" v="3" actId="14100"/>
          <ac:picMkLst>
            <pc:docMk/>
            <pc:sldMk cId="3191417455" sldId="264"/>
            <ac:picMk id="14" creationId="{B6CD0F31-4FFD-4019-BD80-B8AE37B4484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14.06.2022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14.06.2022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14.06.2022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14.06.2022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14.06.2022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14.06.2022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14.06.2022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14.06.2022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14.06.2022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1132146"/>
              </p:ext>
            </p:extLst>
          </p:nvPr>
        </p:nvGraphicFramePr>
        <p:xfrm>
          <a:off x="472591" y="1006963"/>
          <a:ext cx="5201914" cy="363040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23446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21.09.2020 RUH 101535 Skadet hånden ved flytting av trafo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858277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Ved trafo skift i nettstasjon ble det benyttet liten vinsj drevet av en drill for å forflytte trafoen ut på trafovangene. </a:t>
                      </a:r>
                    </a:p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Trafo kom av kurs og det ble benyttet spett for å justere trafoen.</a:t>
                      </a:r>
                    </a:p>
                    <a:p>
                      <a:r>
                        <a:rPr lang="nb-NO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Trafoen sklir av vangene og spettet slår i mot hånden til montøren og forårsaker slagskade i hånden.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094871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Trafovangene står på gummiputer for viberasjonsdemping.  </a:t>
                      </a:r>
                    </a:p>
                    <a:p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Når trafo kom skjevt på, kan vangene ha fått en vridning som var medvirkende til at trafoen skled av.</a:t>
                      </a:r>
                    </a:p>
                    <a:p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Trafovangene er forholdsvis smale og uten sikring på sidene og</a:t>
                      </a:r>
                    </a:p>
                    <a:p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når det ble benyttet maskinell kraft, mistet man kontroll på operasjonen.</a:t>
                      </a:r>
                    </a:p>
                    <a:p>
                      <a:endParaRPr lang="nb-NO" sz="1000" b="1" i="0" u="none" strike="noStrike" kern="1200" baseline="0" dirty="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562397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i="0" u="none" strike="noStrike" kern="1200" baseline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Spettet </a:t>
                      </a:r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slår kraftig mot hånd til montør.</a:t>
                      </a: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Liten sårskade og vondt i hånden en tid, ikke oppsøkt lege.</a:t>
                      </a:r>
                    </a:p>
                    <a:p>
                      <a:pPr marL="0" marR="0" lvl="0" indent="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1" i="0" u="none" strike="noStrike" kern="1200" baseline="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+mn-cs"/>
                        </a:rPr>
                        <a:t>2 dager fravær.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91415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1" i="0" dirty="0">
                          <a:latin typeface="Red Hat Text" panose="02010503040201060303" pitchFamily="2" charset="77"/>
                        </a:rPr>
                        <a:t>Hånden kunne fått alvorlige bruddskader. </a:t>
                      </a:r>
                    </a:p>
                    <a:p>
                      <a:r>
                        <a:rPr lang="nb-NO" sz="1000" b="1" i="0" dirty="0">
                          <a:latin typeface="Red Hat Text" panose="02010503040201060303" pitchFamily="2" charset="77"/>
                        </a:rPr>
                        <a:t>Personer kunne blitt klemt/fanget med alvorlige skader.</a:t>
                      </a:r>
                    </a:p>
                    <a:p>
                      <a:r>
                        <a:rPr lang="nb-NO" sz="1000" b="1" i="0" dirty="0">
                          <a:latin typeface="Red Hat Text" panose="02010503040201060303" pitchFamily="2" charset="77"/>
                        </a:rPr>
                        <a:t>Trafoen kunne veltet og blitt skadet.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 101535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204618"/>
              </p:ext>
            </p:extLst>
          </p:nvPr>
        </p:nvGraphicFramePr>
        <p:xfrm>
          <a:off x="5788480" y="3146710"/>
          <a:ext cx="3200400" cy="1868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275879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 / forbedringsforslag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533404">
                <a:tc>
                  <a:txBody>
                    <a:bodyPr/>
                    <a:lstStyle/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Arial"/>
                        </a:rPr>
                        <a:t>Fare for klemskade og at trafo kunne skli av vangene var beskrevet i Sja, men ikke hensyntatt med risikoreduserende tiltak og sikker arbeidsmetode.</a:t>
                      </a:r>
                    </a:p>
                    <a:p>
                      <a:endParaRPr lang="nb-NO" sz="1000" b="0" i="0" kern="1200" dirty="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Arial"/>
                      </a:endParaRPr>
                    </a:p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Arial"/>
                        </a:rPr>
                        <a:t>Hvis det ikke kan etableres tilstrekkelige tiltak for å minimere risiko for skade, skal arbeidet stanses.</a:t>
                      </a:r>
                    </a:p>
                    <a:p>
                      <a:endParaRPr lang="nb-NO" sz="1000" b="0" i="0" kern="1200" dirty="0">
                        <a:solidFill>
                          <a:schemeClr val="dk1"/>
                        </a:solidFill>
                        <a:latin typeface="Red Hat Text" panose="02010503040201060303" pitchFamily="2" charset="0"/>
                        <a:ea typeface="+mn-ea"/>
                        <a:cs typeface="Arial"/>
                      </a:endParaRPr>
                    </a:p>
                    <a:p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0"/>
                          <a:ea typeface="+mn-ea"/>
                          <a:cs typeface="Arial"/>
                        </a:rPr>
                        <a:t>Faggruppen i Elvia har vurdert hendelsen og påpeker at sikker jobb analysen skal sikre at nødvendige risikoreduserende tiltak etableres.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14" name="Bilde 13" descr="Et bilde som inneholder innendørs&#10;&#10;Automatisk generert beskrivelse">
            <a:extLst>
              <a:ext uri="{FF2B5EF4-FFF2-40B4-BE49-F238E27FC236}">
                <a16:creationId xmlns:a16="http://schemas.microsoft.com/office/drawing/2014/main" id="{B6CD0F31-4FFD-4019-BD80-B8AE37B448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479" y="447675"/>
            <a:ext cx="3200400" cy="257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0" ma:contentTypeDescription="Opprett et nytt dokument." ma:contentTypeScope="" ma:versionID="090e09826d70d71cad2e1eb71d6d138e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690d5ab85f5c139033dd4da684f979b6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>Published</dsrStatus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>https://nettbiblioteket.elvia.no/doc/lringsarkid101535skadethndvedflyttingavtrafo/</Url>
      <Description>Document</Description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95627E-51B3-4EC2-B124-0B084B7268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4a5315-78c6-4c96-bb32-0e29fe55ad16"/>
    <ds:schemaRef ds:uri="b4509093-701c-4f4a-83cb-59d1966a0a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5B1BAC-5AF3-426D-AD74-361DCA4992AF}">
  <ds:schemaRefs>
    <ds:schemaRef ds:uri="6d4a5315-78c6-4c96-bb32-0e29fe55ad16"/>
    <ds:schemaRef ds:uri="http://schemas.microsoft.com/office/infopath/2007/PartnerControls"/>
    <ds:schemaRef ds:uri="http://schemas.microsoft.com/office/2006/documentManagement/types"/>
    <ds:schemaRef ds:uri="b4509093-701c-4f4a-83cb-59d1966a0a3b"/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1096</TotalTime>
  <Words>240</Words>
  <Application>Microsoft Office PowerPoint</Application>
  <PresentationFormat>Skjermfremvisning (16:9)</PresentationFormat>
  <Paragraphs>26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66</cp:revision>
  <dcterms:created xsi:type="dcterms:W3CDTF">2017-08-30T13:22:09Z</dcterms:created>
  <dcterms:modified xsi:type="dcterms:W3CDTF">2022-06-14T06:43:00Z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8400</vt:r8>
  </property>
  <property fmtid="{D5CDD505-2E9C-101B-9397-08002B2CF9AE}" pid="5" name="Addo_DocID">
    <vt:lpwstr>6fab88e8-6d72-47ad-9a59-cf6734d6562c</vt:lpwstr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MigrationWizId">
    <vt:lpwstr>a7d7a900-2bf1-4cc8-871d-a26c52aad69d</vt:lpwstr>
  </property>
  <property fmtid="{D5CDD505-2E9C-101B-9397-08002B2CF9AE}" pid="9" name="TriggerFlowInfo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</Properties>
</file>