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0ED6CD-E4C5-4ACB-A489-81A0CB9747C1}" v="30" dt="2022-06-17T08:29:10.809"/>
    <p1510:client id="{E7BF8D49-8672-4AC6-B27F-90AA8C825795}" v="50" dt="2022-06-17T08:30:26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5" d="100"/>
          <a:sy n="165" d="100"/>
        </p:scale>
        <p:origin x="150" y="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13.11.2024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13.11.2024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ssholder for bilde 8" descr="Et bilde som inneholder person, sko, føtter, Ankel&#10;&#10;Automatisk generert beskrivelse">
            <a:extLst>
              <a:ext uri="{FF2B5EF4-FFF2-40B4-BE49-F238E27FC236}">
                <a16:creationId xmlns:a16="http://schemas.microsoft.com/office/drawing/2014/main" id="{443F651B-20A5-12E8-1A71-B5907CD2753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14" b="28014"/>
          <a:stretch>
            <a:fillRect/>
          </a:stretch>
        </p:blipFill>
        <p:spPr>
          <a:xfrm>
            <a:off x="5608747" y="864394"/>
            <a:ext cx="3228866" cy="1893094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026851"/>
              </p:ext>
            </p:extLst>
          </p:nvPr>
        </p:nvGraphicFramePr>
        <p:xfrm>
          <a:off x="237369" y="1085850"/>
          <a:ext cx="5201914" cy="33529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3504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25.10.2024– Kabelarbeid – Kuttskade i låret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8178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I forbindelse med kappetesting, skulle lærling fjerne krympehette på kabel. Det ble benytte slirekniv (blad ca. 10 cm) Lærlingen skar mot seg og kniven glapp og traff inn i låret.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795952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000" b="0" i="0" dirty="0">
                          <a:solidFill>
                            <a:srgbClr val="000000"/>
                          </a:solidFill>
                          <a:effectLst/>
                          <a:latin typeface="Red Hat Text" panose="02010503040201060303"/>
                        </a:rPr>
                        <a:t>Feil arbeidsstilling og benyttet feil type kniv. </a:t>
                      </a:r>
                    </a:p>
                    <a:p>
                      <a:pPr algn="l" rtl="0" fontAlgn="base"/>
                      <a:r>
                        <a:rPr lang="nb-NO" sz="1000" b="0" i="0" dirty="0">
                          <a:solidFill>
                            <a:srgbClr val="000000"/>
                          </a:solidFill>
                          <a:effectLst/>
                          <a:latin typeface="Red Hat Text" panose="02010503040201060303"/>
                        </a:rPr>
                        <a:t>Temperatur medvirket til at krympehette var hard å skjære i. </a:t>
                      </a:r>
                      <a:endParaRPr lang="en-US" sz="1000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  <a:p>
                      <a:pPr algn="l" rtl="0" fontAlgn="base"/>
                      <a:r>
                        <a:rPr lang="nb-NO" sz="1000" b="0" i="0" dirty="0">
                          <a:solidFill>
                            <a:srgbClr val="000000"/>
                          </a:solidFill>
                          <a:effectLst/>
                          <a:latin typeface="Red Hat Text" panose="02010503040201060303"/>
                        </a:rPr>
                        <a:t>Mangelfull risikovurdering i Sja.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Red Hat Text" panose="02010503040201060303"/>
                        </a:rPr>
                        <a:t>​</a:t>
                      </a:r>
                      <a:endParaRPr lang="en-US" sz="1000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  <a:p>
                      <a:pPr algn="l" rtl="0" fontAlgn="base"/>
                      <a:r>
                        <a:rPr lang="nb-NO" sz="1000" b="0" i="0" dirty="0">
                          <a:solidFill>
                            <a:srgbClr val="000000"/>
                          </a:solidFill>
                          <a:effectLst/>
                          <a:latin typeface="Red Hat Text" panose="02010503040201060303"/>
                        </a:rPr>
                        <a:t>Mangelfull opplæring i bruk av farlig verktøy.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Red Hat Text" panose="02010503040201060303"/>
                        </a:rPr>
                        <a:t>​</a:t>
                      </a:r>
                      <a:endParaRPr lang="en-US" sz="1000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  <a:p>
                      <a:pPr algn="l" rtl="0" fontAlgn="base"/>
                      <a:r>
                        <a:rPr lang="nb-NO" sz="1000" b="0" i="0" dirty="0">
                          <a:solidFill>
                            <a:srgbClr val="000000"/>
                          </a:solidFill>
                          <a:effectLst/>
                          <a:latin typeface="Red Hat Text" panose="02010503040201060303"/>
                        </a:rPr>
                        <a:t>Manglende instruks for bruk av farlig verktøy. Herunder kniv.</a:t>
                      </a:r>
                      <a:endParaRPr lang="nb-NO" sz="1000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Legebehandling sydd 3 sting.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Ikke fravær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 hvis kniv hadde truffet større blodåre eller sener/nerver. 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56200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691891"/>
              </p:ext>
            </p:extLst>
          </p:nvPr>
        </p:nvGraphicFramePr>
        <p:xfrm>
          <a:off x="5608747" y="2822713"/>
          <a:ext cx="3229357" cy="161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357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0180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314276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Benytt riktig verktøy til oppgaven.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Dersom kniv er eneste egnet verktøy for å utføre oppgaven, skal begrunnelse og tiltak beskrives i sikker jobb analyse (SJA)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Oppvarming av materialet vil minske risiko.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Sørge for opplæring i bruk av farlig verktøy, og repetering av instrukser.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dkjenner xmlns="90d16c5d-7886-46d3-9929-461cc50e1404">
      <UserInfo>
        <DisplayName/>
        <AccountId xsi:nil="true"/>
        <AccountType/>
      </UserInfo>
    </Godkjenner>
    <PublishToPublicWeb xmlns="90d16c5d-7886-46d3-9929-461cc50e1404">false</PublishToPublicWeb>
    <Kopierestil xmlns="90d16c5d-7886-46d3-9929-461cc50e1404" xsi:nil="true"/>
    <ApprovedName xmlns="90d16c5d-7886-46d3-9929-461cc50e1404">Læringsark - Personskade ved bruk av kniv - RUH 56200</ApprovedName>
    <Ekstern xmlns="90d16c5d-7886-46d3-9929-461cc50e1404">true</Ekstern>
    <EksternAttachment xmlns="90d16c5d-7886-46d3-9929-461cc50e1404">false</EksternAttachment>
    <ApprovedDate xmlns="90d16c5d-7886-46d3-9929-461cc50e1404">14.11.2024</ApprovedDate>
    <Dokumenteier xmlns="90d16c5d-7886-46d3-9929-461cc50e1404">
      <UserInfo>
        <DisplayName/>
        <AccountId xsi:nil="true"/>
        <AccountType/>
      </UserInfo>
    </Dokumenteier>
    <Status xmlns="90d16c5d-7886-46d3-9929-461cc50e1404">Godkjent</Status>
    <Approver xmlns="90d16c5d-7886-46d3-9929-461cc50e1404">
      <UserInfo>
        <DisplayName>Kjetil Utrimark</DisplayName>
        <AccountId>20</AccountId>
        <AccountType/>
      </UserInfo>
    </Approver>
    <OldId xmlns="90d16c5d-7886-46d3-9929-461cc50e1404" xsi:nil="true"/>
    <ApprovedVersion xmlns="90d16c5d-7886-46d3-9929-461cc50e1404">1.0</ApprovedVersion>
    <DocumentTypeFormatted xmlns="90d16c5d-7886-46d3-9929-461cc50e1404">Læringsark</DocumentTypeFormatted>
    <DocumentOwner xmlns="90d16c5d-7886-46d3-9929-461cc50e1404">
      <UserInfo>
        <DisplayName>Jan Steinar Kveno</DisplayName>
        <AccountId>15</AccountId>
        <AccountType/>
      </UserInfo>
    </DocumentOwner>
    <Auditor xmlns="90d16c5d-7886-46d3-9929-461cc50e1404">
      <UserInfo>
        <DisplayName>Kjetil Utrimark</DisplayName>
        <AccountId>20</AccountId>
        <AccountType/>
      </UserInfo>
    </Auditor>
    <PublishToReadin xmlns="90d16c5d-7886-46d3-9929-461cc50e1404" xsi:nil="true"/>
    <DocumentType xmlns="90d16c5d-7886-46d3-9929-461cc50e1404">
      <Value>Læringsark</Value>
    </DocumentType>
    <SortOrder xmlns="90d16c5d-7886-46d3-9929-461cc50e1404" xsi:nil="true"/>
    <Dokumenttype xmlns="90d16c5d-7886-46d3-9929-461cc50e1404" xsi:nil="true"/>
    <Pdf xmlns="90d16c5d-7886-46d3-9929-461cc50e1404">false</Pdf>
    <Comment xmlns="90d16c5d-7886-46d3-9929-461cc50e1404">Nytt læringsark</Comment>
    <PublishToPublkicWeb xmlns="90d16c5d-7886-46d3-9929-461cc50e1404">false</PublishToPublkicWeb>
    <SubmittedBy xmlns="90d16c5d-7886-46d3-9929-461cc50e1404">
      <UserInfo>
        <DisplayName>Jan Steinar Kveno</DisplayName>
        <AccountId>15</AccountId>
        <AccountType/>
      </UserInfo>
    </SubmittedBy>
    <Eid xmlns="90d16c5d-7886-46d3-9929-461cc50e1404">335b8d7a-8821-f058-17b7-7323cb16f098</Eid>
    <Opprinnelse xmlns="90d16c5d-7886-46d3-9929-461cc50e140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52BFC41B486840A4DDD163D8A71267" ma:contentTypeVersion="31" ma:contentTypeDescription="Opprett et nytt dokument." ma:contentTypeScope="" ma:versionID="c432eea889636366862a3968c14c1192">
  <xsd:schema xmlns:xsd="http://www.w3.org/2001/XMLSchema" xmlns:xs="http://www.w3.org/2001/XMLSchema" xmlns:p="http://schemas.microsoft.com/office/2006/metadata/properties" xmlns:ns2="90d16c5d-7886-46d3-9929-461cc50e1404" targetNamespace="http://schemas.microsoft.com/office/2006/metadata/properties" ma:root="true" ma:fieldsID="fe9cfa3b3c696f8909550b383abca6d9" ns2:_="">
    <xsd:import namespace="90d16c5d-7886-46d3-9929-461cc50e1404"/>
    <xsd:element name="properties">
      <xsd:complexType>
        <xsd:sequence>
          <xsd:element name="documentManagement">
            <xsd:complexType>
              <xsd:all>
                <xsd:element ref="ns2:PublishToPublkicWeb" minOccurs="0"/>
                <xsd:element ref="ns2:Status" minOccurs="0"/>
                <xsd:element ref="ns2:Comment" minOccurs="0"/>
                <xsd:element ref="ns2:ApprovedVersion" minOccurs="0"/>
                <xsd:element ref="ns2:ApprovedName" minOccurs="0"/>
                <xsd:element ref="ns2:Pdf" minOccurs="0"/>
                <xsd:element ref="ns2:ApprovedDate" minOccurs="0"/>
                <xsd:element ref="ns2:DocumentOwner" minOccurs="0"/>
                <xsd:element ref="ns2:Approver" minOccurs="0"/>
                <xsd:element ref="ns2:SubmittedBy" minOccurs="0"/>
                <xsd:element ref="ns2:Auditor" minOccurs="0"/>
                <xsd:element ref="ns2:DocumentType" minOccurs="0"/>
                <xsd:element ref="ns2:DocumentTypeFormatted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Eid" minOccurs="0"/>
                <xsd:element ref="ns2:SortOrder" minOccurs="0"/>
                <xsd:element ref="ns2:PublishToPublicWeb" minOccurs="0"/>
                <xsd:element ref="ns2:PublishToReadin" minOccurs="0"/>
                <xsd:element ref="ns2:Dokumenteier" minOccurs="0"/>
                <xsd:element ref="ns2:Godkjenner" minOccurs="0"/>
                <xsd:element ref="ns2:Dokumenttype" minOccurs="0"/>
                <xsd:element ref="ns2:OldId" minOccurs="0"/>
                <xsd:element ref="ns2:Ekstern" minOccurs="0"/>
                <xsd:element ref="ns2:Opprinnelse" minOccurs="0"/>
                <xsd:element ref="ns2:Kopierestil" minOccurs="0"/>
                <xsd:element ref="ns2:EksternAttach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16c5d-7886-46d3-9929-461cc50e1404" elementFormDefault="qualified">
    <xsd:import namespace="http://schemas.microsoft.com/office/2006/documentManagement/types"/>
    <xsd:import namespace="http://schemas.microsoft.com/office/infopath/2007/PartnerControls"/>
    <xsd:element name="PublishToPublkicWeb" ma:index="8" nillable="true" ma:displayName="PublishToPublkicWeb" ma:default="0" ma:internalName="PublishToPublkicWeb">
      <xsd:simpleType>
        <xsd:restriction base="dms:Boolean"/>
      </xsd:simpleType>
    </xsd:element>
    <xsd:element name="Status" ma:index="9" nillable="true" ma:displayName="Status" ma:internalName="Status">
      <xsd:simpleType>
        <xsd:restriction base="dms:Text">
          <xsd:maxLength value="255"/>
        </xsd:restriction>
      </xsd:simpleType>
    </xsd:element>
    <xsd:element name="Comment" ma:index="10" nillable="true" ma:displayName="Comment" ma:internalName="Comment">
      <xsd:simpleType>
        <xsd:restriction base="dms:Note">
          <xsd:maxLength value="255"/>
        </xsd:restriction>
      </xsd:simpleType>
    </xsd:element>
    <xsd:element name="ApprovedVersion" ma:index="11" nillable="true" ma:displayName="ApprovedVersion" ma:internalName="ApprovedVersion">
      <xsd:simpleType>
        <xsd:restriction base="dms:Text">
          <xsd:maxLength value="255"/>
        </xsd:restriction>
      </xsd:simpleType>
    </xsd:element>
    <xsd:element name="ApprovedName" ma:index="12" nillable="true" ma:displayName="ApprovedName" ma:internalName="ApprovedName">
      <xsd:simpleType>
        <xsd:restriction base="dms:Text">
          <xsd:maxLength value="255"/>
        </xsd:restriction>
      </xsd:simpleType>
    </xsd:element>
    <xsd:element name="Pdf" ma:index="13" nillable="true" ma:displayName="Pdf" ma:default="1" ma:internalName="Pdf">
      <xsd:simpleType>
        <xsd:restriction base="dms:Boolean"/>
      </xsd:simpleType>
    </xsd:element>
    <xsd:element name="ApprovedDate" ma:index="14" nillable="true" ma:displayName="ApprovedDate" ma:internalName="ApprovedDate">
      <xsd:simpleType>
        <xsd:restriction base="dms:Text">
          <xsd:maxLength value="255"/>
        </xsd:restriction>
      </xsd:simpleType>
    </xsd:element>
    <xsd:element name="DocumentOwner" ma:index="15" nillable="true" ma:displayName="DocumentOwner" ma:list="UserInfo" ma:SharePointGroup="0" ma:internalName="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pprover" ma:index="16" nillable="true" ma:displayName="Approver" ma:list="UserInfo" ma:SharePointGroup="0" ma:internalName="Approv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ubmittedBy" ma:index="17" nillable="true" ma:displayName="SubmittedBy" ma:list="UserInfo" ma:SharePointGroup="0" ma:internalName="Submitted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ditor" ma:index="18" nillable="true" ma:displayName="Auditor" ma:list="UserInfo" ma:SharePointGroup="0" ma:internalName="Audi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Type" ma:index="19" nillable="true" ma:displayName="DocumentType" ma:internalName="Document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rbeidsbeskrivelse"/>
                    <xsd:enumeration value="Krav"/>
                    <xsd:enumeration value="Mal/Skjema"/>
                    <xsd:enumeration value="Vedlegg"/>
                    <xsd:enumeration value="Systemdokumentasjon"/>
                    <xsd:enumeration value="Læringsark"/>
                    <xsd:enumeration value="Lenk"/>
                    <xsd:enumeration value="Video"/>
                  </xsd:restriction>
                </xsd:simpleType>
              </xsd:element>
            </xsd:sequence>
          </xsd:extension>
        </xsd:complexContent>
      </xsd:complexType>
    </xsd:element>
    <xsd:element name="DocumentTypeFormatted" ma:index="20" nillable="true" ma:displayName="DocumentTypeFormatted" ma:internalName="DocumentTypeFormatted">
      <xsd:simpleType>
        <xsd:restriction base="dms:Text">
          <xsd:maxLength value="255"/>
        </xsd:restriction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id" ma:index="25" nillable="true" ma:displayName="Eid" ma:internalName="Eid">
      <xsd:simpleType>
        <xsd:restriction base="dms:Text">
          <xsd:maxLength value="255"/>
        </xsd:restriction>
      </xsd:simpleType>
    </xsd:element>
    <xsd:element name="SortOrder" ma:index="26" nillable="true" ma:displayName="SortOrder" ma:internalName="SortOrder">
      <xsd:simpleType>
        <xsd:restriction base="dms:Unknown"/>
      </xsd:simpleType>
    </xsd:element>
    <xsd:element name="PublishToPublicWeb" ma:index="27" nillable="true" ma:displayName="PublishToPublicWeb" ma:internalName="PublishToPublicWeb">
      <xsd:simpleType>
        <xsd:restriction base="dms:Boolean"/>
      </xsd:simpleType>
    </xsd:element>
    <xsd:element name="PublishToReadin" ma:index="28" nillable="true" ma:displayName="PublishToReadin" ma:internalName="PublishToReadin">
      <xsd:simpleType>
        <xsd:restriction base="dms:Boolean"/>
      </xsd:simpleType>
    </xsd:element>
    <xsd:element name="Dokumenteier" ma:index="29" nillable="true" ma:displayName="Dokumenteier" ma:list="UserInfo" ma:internalName="Dokumentei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odkjenner" ma:index="30" nillable="true" ma:displayName="Godkjenner" ma:list="UserInfo" ma:internalName="Godkjen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31" nillable="true" ma:displayName="Dokumenttype" ma:internalName="Dokument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/>
                </xsd:simpleType>
              </xsd:element>
            </xsd:sequence>
          </xsd:extension>
        </xsd:complexContent>
      </xsd:complexType>
    </xsd:element>
    <xsd:element name="OldId" ma:index="32" nillable="true" ma:displayName="OldId" ma:internalName="OldId">
      <xsd:simpleType>
        <xsd:restriction base="dms:Text"/>
      </xsd:simpleType>
    </xsd:element>
    <xsd:element name="Ekstern" ma:index="33" nillable="true" ma:displayName="Ekstern" ma:internalName="Ekstern">
      <xsd:simpleType>
        <xsd:restriction base="dms:Boolean"/>
      </xsd:simpleType>
    </xsd:element>
    <xsd:element name="Opprinnelse" ma:index="34" nillable="true" ma:displayName="Opprinnelse" ma:internalName="Opprinne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x Eidsiva Nett"/>
                    <xsd:enumeration value="Ex Hafslund Nett"/>
                    <xsd:enumeration value="Elvia"/>
                    <xsd:enumeration value="Utgått"/>
                  </xsd:restriction>
                </xsd:simpleType>
              </xsd:element>
            </xsd:sequence>
          </xsd:extension>
        </xsd:complexContent>
      </xsd:complexType>
    </xsd:element>
    <xsd:element name="Kopierestil" ma:index="35" nillable="true" ma:displayName="Kopierestil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EksternAttachment" ma:index="36" nillable="true" ma:displayName="EksternAttachment" ma:default="0" ma:internalName="EksternAttach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8F627B-C2AD-4DB0-BCFA-FFE438703F15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81</TotalTime>
  <Words>170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9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Segoe UI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5</cp:revision>
  <dcterms:created xsi:type="dcterms:W3CDTF">2017-08-30T13:22:09Z</dcterms:created>
  <dcterms:modified xsi:type="dcterms:W3CDTF">2024-11-13T07:44:32Z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0x010100BD52BFC41B486840A4DDD163D8A71267</vt:lpwstr>
  </property>
  <property fmtid="{D5CDD505-2E9C-101B-9397-08002B2CF9AE}" pid="4" name="Order">
    <vt:r8>11900</vt:r8>
  </property>
</Properties>
</file>