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8822E-7F2F-4FBA-84B6-CDFF4591C816}" v="9" dt="2021-02-19T13:22:30.534"/>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0" y="5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2021-03-29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2021-03-29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2021-03-29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2021-03-29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2021-03-29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2021-03-29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2021-03-29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2021-03-29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2021-03-29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2021-03-29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2021-03-29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2021-03-29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2021-03-29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2021-03-29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2021-03-29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2021-03-29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2021-03-29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2021-03-29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2021-03-29</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descr="Et bilde som inneholder tre, utendørs&#10;&#10;Automatisk generert beskrivelse">
            <a:extLst>
              <a:ext uri="{FF2B5EF4-FFF2-40B4-BE49-F238E27FC236}">
                <a16:creationId xmlns:a16="http://schemas.microsoft.com/office/drawing/2014/main" id="{42D23104-404C-49C1-B0F6-3243502C5C57}"/>
              </a:ext>
            </a:extLst>
          </p:cNvPr>
          <p:cNvPicPr>
            <a:picLocks noGrp="1" noChangeAspect="1"/>
          </p:cNvPicPr>
          <p:nvPr>
            <p:ph type="pic" sz="quarter" idx="15"/>
          </p:nvPr>
        </p:nvPicPr>
        <p:blipFill rotWithShape="1">
          <a:blip r:embed="rId2" cstate="print">
            <a:extLst>
              <a:ext uri="{28A0092B-C50C-407E-A947-70E740481C1C}">
                <a14:useLocalDpi xmlns:a14="http://schemas.microsoft.com/office/drawing/2010/main" val="0"/>
              </a:ext>
            </a:extLst>
          </a:blip>
          <a:srcRect l="31258" r="24769"/>
          <a:stretch/>
        </p:blipFill>
        <p:spPr>
          <a:xfrm rot="5400000">
            <a:off x="6576710" y="310357"/>
            <a:ext cx="1671637" cy="2851150"/>
          </a:xfrm>
          <a:prstGeom prst="rect">
            <a:avLst/>
          </a:prstGeom>
          <a:ln>
            <a:noFill/>
          </a:ln>
          <a:effectLst/>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607635067"/>
              </p:ext>
            </p:extLst>
          </p:nvPr>
        </p:nvGraphicFramePr>
        <p:xfrm>
          <a:off x="477367" y="1085857"/>
          <a:ext cx="4972457" cy="3649980"/>
        </p:xfrm>
        <a:graphic>
          <a:graphicData uri="http://schemas.openxmlformats.org/drawingml/2006/table">
            <a:tbl>
              <a:tblPr firstRow="1" bandRow="1">
                <a:tableStyleId>{073A0DAA-6AF3-43AB-8588-CEC1D06C72B9}</a:tableStyleId>
              </a:tblPr>
              <a:tblGrid>
                <a:gridCol w="1113328">
                  <a:extLst>
                    <a:ext uri="{9D8B030D-6E8A-4147-A177-3AD203B41FA5}">
                      <a16:colId xmlns:a16="http://schemas.microsoft.com/office/drawing/2014/main" val="164756930"/>
                    </a:ext>
                  </a:extLst>
                </a:gridCol>
                <a:gridCol w="3859129">
                  <a:extLst>
                    <a:ext uri="{9D8B030D-6E8A-4147-A177-3AD203B41FA5}">
                      <a16:colId xmlns:a16="http://schemas.microsoft.com/office/drawing/2014/main" val="1318607463"/>
                    </a:ext>
                  </a:extLst>
                </a:gridCol>
              </a:tblGrid>
              <a:tr h="193053">
                <a:tc gridSpan="2">
                  <a:txBody>
                    <a:bodyPr/>
                    <a:lstStyle/>
                    <a:p>
                      <a:r>
                        <a:rPr lang="nb-NO" sz="1000" b="1" kern="1200" dirty="0">
                          <a:solidFill>
                            <a:schemeClr val="lt1"/>
                          </a:solidFill>
                          <a:latin typeface="+mn-lt"/>
                          <a:ea typeface="+mn-ea"/>
                          <a:cs typeface="+mn-cs"/>
                        </a:rPr>
                        <a:t>28.01.21 Mastemontasje av  132kV stålmast med hjelp av helikopter</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725613">
                <a:tc>
                  <a:txBody>
                    <a:bodyPr/>
                    <a:lstStyle/>
                    <a:p>
                      <a:r>
                        <a:rPr lang="nb-NO" sz="1200" dirty="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900" dirty="0"/>
                        <a:t>Under montasje av stålmaster ved hjelp av helikopter, får den ene seksjonen med traverser god sving på seg idet montørene som står i masten skal ta den imot. Traversen kommer roterer mot der den ene montøren står i masten, og jeg må flytte meg for å ikke komme i klem mellom mast og last</a:t>
                      </a:r>
                    </a:p>
                    <a:p>
                      <a:pPr marL="0" marR="0" lvl="0" indent="0" algn="l" defTabSz="914355" rtl="0" eaLnBrk="1" fontAlgn="auto" latinLnBrk="0" hangingPunct="1">
                        <a:lnSpc>
                          <a:spcPct val="100000"/>
                        </a:lnSpc>
                        <a:spcBef>
                          <a:spcPts val="0"/>
                        </a:spcBef>
                        <a:spcAft>
                          <a:spcPts val="0"/>
                        </a:spcAft>
                        <a:buClrTx/>
                        <a:buSzTx/>
                        <a:buFontTx/>
                        <a:buNone/>
                        <a:tabLst/>
                        <a:defRPr/>
                      </a:pPr>
                      <a:endParaRPr lang="nb-NO" sz="900" b="0" i="0" kern="1200" dirty="0">
                        <a:latin typeface="Red Hat Text" panose="02010503040201060303" pitchFamily="2" charset="77"/>
                      </a:endParaRPr>
                    </a:p>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noProof="0" dirty="0">
                          <a:latin typeface="Red Hat Text" panose="02010503040201060303" pitchFamily="2" charset="77"/>
                        </a:rPr>
                        <a:t>I etterkant av hendelsen ble det avholdt et sikkerhetsmøte mellom utførende entreprenør, helikopter firma og Elvia. Dette ble et godt møte hvor man fikk fram viktigheten av at pilot står hardere på sine krav og ikke prøver å strekke seg for å «hjelpe» framdriften.</a:t>
                      </a:r>
                      <a:r>
                        <a:rPr lang="nb-NO" sz="900" kern="1200" dirty="0">
                          <a:solidFill>
                            <a:schemeClr val="dk1"/>
                          </a:solidFill>
                          <a:effectLst/>
                          <a:latin typeface="+mn-lt"/>
                          <a:ea typeface="+mn-ea"/>
                          <a:cs typeface="+mn-cs"/>
                        </a:rPr>
                        <a:t>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900" kern="1200" dirty="0">
                          <a:solidFill>
                            <a:schemeClr val="dk1"/>
                          </a:solidFill>
                          <a:effectLst/>
                          <a:latin typeface="+mn-lt"/>
                          <a:ea typeface="+mn-ea"/>
                          <a:cs typeface="+mn-cs"/>
                        </a:rPr>
                        <a:t>Det ble besluttet å skape nye referanser rundt masta ved å eksempelvis kjøre ATV rundt punktet</a:t>
                      </a:r>
                      <a:endParaRPr lang="nb-NO" sz="700" b="0" i="0" dirty="0">
                        <a:latin typeface="Red Hat Text" panose="02010503040201060303" pitchFamily="2" charset="77"/>
                      </a:endParaRPr>
                    </a:p>
                    <a:p>
                      <a:r>
                        <a:rPr lang="nb-NO" sz="900" b="0" i="0" dirty="0">
                          <a:latin typeface="Red Hat Text" panose="02010503040201060303" pitchFamily="2" charset="77"/>
                        </a:rPr>
                        <a:t>Det kom også fram under møtet at vekten på stålet i noen tilfeller avviket fra underlaget fra materialleverandør. Vektbegrensningen for løft ble derfor nedjustert.</a:t>
                      </a:r>
                    </a:p>
                  </a:txBody>
                  <a:tcPr marL="68580" marR="68580" marT="34290" marB="34290"/>
                </a:tc>
                <a:extLst>
                  <a:ext uri="{0D108BD9-81ED-4DB2-BD59-A6C34878D82A}">
                    <a16:rowId xmlns:a16="http://schemas.microsoft.com/office/drawing/2014/main" val="641974045"/>
                  </a:ext>
                </a:extLst>
              </a:tr>
              <a:tr h="459333">
                <a:tc>
                  <a:txBody>
                    <a:bodyPr/>
                    <a:lstStyle/>
                    <a:p>
                      <a:r>
                        <a:rPr lang="nb-NO" sz="1200" dirty="0"/>
                        <a:t>Årsak</a:t>
                      </a:r>
                    </a:p>
                  </a:txBody>
                  <a:tcPr marL="68580" marR="68580" marT="34290" marB="34290"/>
                </a:tc>
                <a:tc>
                  <a:txBody>
                    <a:bodyPr/>
                    <a:lstStyle/>
                    <a:p>
                      <a:r>
                        <a:rPr lang="nb-NO" sz="900" b="0" i="0" noProof="0" dirty="0">
                          <a:latin typeface="Red Hat Text" panose="02010503040201060303" pitchFamily="2" charset="77"/>
                        </a:rPr>
                        <a:t>Da piloten justerer høyden på løftet (dårlige  referanser for pilot grunnet snø) må den ene montøren slippe taket i traversen. Dette fører til rotasjonen. </a:t>
                      </a:r>
                      <a:endParaRPr lang="nb-NO" sz="9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410406">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900" dirty="0"/>
                        <a:t>Montøren tok ett byks til siden og lot traversen slå inntil mast for å stabilisere seg</a:t>
                      </a:r>
                      <a:r>
                        <a:rPr lang="nb-NO" sz="900" b="0" i="0" noProof="0" dirty="0">
                          <a:latin typeface="Red Hat Text" panose="02010503040201060303" pitchFamily="2" charset="77"/>
                        </a:rPr>
                        <a:t>. Det var ingen fare for montøren i dette tilfelle.</a:t>
                      </a:r>
                    </a:p>
                    <a:p>
                      <a:pPr marL="0" marR="0" lvl="0" indent="0" algn="l" defTabSz="914355" rtl="0" eaLnBrk="1" fontAlgn="auto" latinLnBrk="0" hangingPunct="1">
                        <a:lnSpc>
                          <a:spcPct val="100000"/>
                        </a:lnSpc>
                        <a:spcBef>
                          <a:spcPts val="0"/>
                        </a:spcBef>
                        <a:spcAft>
                          <a:spcPts val="0"/>
                        </a:spcAft>
                        <a:buClrTx/>
                        <a:buSzTx/>
                        <a:buFontTx/>
                        <a:buNone/>
                        <a:tabLst/>
                        <a:defRPr/>
                      </a:pPr>
                      <a:endParaRPr lang="nb-NO" sz="900" b="0" i="0" noProof="0" dirty="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326193">
                <a:tc>
                  <a:txBody>
                    <a:bodyPr/>
                    <a:lstStyle/>
                    <a:p>
                      <a:r>
                        <a:rPr lang="nb-NO" sz="1200" dirty="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u="none" strike="noStrike" noProof="0" dirty="0">
                          <a:latin typeface="Red Hat Text" panose="02010503040201060303" pitchFamily="2" charset="77"/>
                        </a:rPr>
                        <a:t>Enhver uønsket hendelse med tunge løft med montører i mastekonstruksjoner har et alvorlig potensiale.</a:t>
                      </a:r>
                      <a:endParaRPr lang="nb-NO" sz="900" b="0" i="0" noProof="0" dirty="0">
                        <a:latin typeface="Red Hat Text" panose="02010503040201060303" pitchFamily="2" charset="77"/>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a:t>
            </a:r>
            <a:r>
              <a:rPr lang="nb-NO" dirty="0">
                <a:solidFill>
                  <a:prstClr val="white">
                    <a:lumMod val="50000"/>
                  </a:prstClr>
                </a:solidFill>
                <a:latin typeface="Red Hat Text" panose="02010503040201060303" pitchFamily="2" charset="77"/>
              </a:rPr>
              <a:t>23086</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450154582"/>
              </p:ext>
            </p:extLst>
          </p:nvPr>
        </p:nvGraphicFramePr>
        <p:xfrm>
          <a:off x="5986461" y="2828925"/>
          <a:ext cx="2851643" cy="2233576"/>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36196">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46403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Helikopterselskaper er vant til en del (useriøse) entreprenører som presser på for flygning i ugunstige forhold</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Viktig å være tydelige mot innleide entreprenører at sikkerheten skal ivaretas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Forsikre seg at det er tatt nok høye for avbrutte </a:t>
                      </a:r>
                      <a:r>
                        <a:rPr lang="nb-NO" sz="1000" b="0" i="0" kern="1200" dirty="0" err="1">
                          <a:solidFill>
                            <a:schemeClr val="dk1"/>
                          </a:solidFill>
                          <a:latin typeface="Red Hat Text" panose="02010503040201060303" pitchFamily="2" charset="77"/>
                          <a:ea typeface="+mn-ea"/>
                          <a:cs typeface="Arial"/>
                        </a:rPr>
                        <a:t>flydager</a:t>
                      </a:r>
                      <a:r>
                        <a:rPr lang="nb-NO" sz="1000" b="0" i="0" kern="1200" dirty="0">
                          <a:solidFill>
                            <a:schemeClr val="dk1"/>
                          </a:solidFill>
                          <a:latin typeface="Red Hat Text" panose="02010503040201060303" pitchFamily="2" charset="77"/>
                          <a:ea typeface="+mn-ea"/>
                          <a:cs typeface="Arial"/>
                        </a:rPr>
                        <a:t> i anbud.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Legge inn marginer for ekstra vekt på materiell</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Ved mye snø: Skap nye referanser rundt masta ved å eksempelvis kjøre ATV rundt punktet</a:t>
                      </a:r>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7" ma:contentTypeDescription="Opprett et nytt dokument." ma:contentTypeScope="" ma:versionID="f1c7fe89ca4c89940bce13394197de28">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Props1.xml><?xml version="1.0" encoding="utf-8"?>
<ds:datastoreItem xmlns:ds="http://schemas.openxmlformats.org/officeDocument/2006/customXml" ds:itemID="{03AB9B74-19B8-46F9-86C2-E7F9ACB35AAA}"/>
</file>

<file path=customXml/itemProps2.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3.xml><?xml version="1.0" encoding="utf-8"?>
<ds:datastoreItem xmlns:ds="http://schemas.openxmlformats.org/officeDocument/2006/customXml" ds:itemID="{5B5B1BAC-5AF3-426D-AD74-361DCA4992AF}">
  <ds:schemaRefs>
    <ds:schemaRef ds:uri="http://schemas.microsoft.com/office/2006/metadata/properties"/>
    <ds:schemaRef ds:uri="http://purl.org/dc/elements/1.1/"/>
    <ds:schemaRef ds:uri="bd6ed28d-af38-44fd-b7e0-25d28c6ead1c"/>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a8f0b6f9-2b67-4617-a70c-e96b3cb3416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5196</TotalTime>
  <Words>304</Words>
  <Application>Microsoft Office PowerPoint</Application>
  <PresentationFormat>Skjermfremvisning (16:9)</PresentationFormat>
  <Paragraphs>21</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cp:lastModifiedBy>
  <cp:revision>4</cp:revision>
  <dcterms:created xsi:type="dcterms:W3CDTF">2017-08-30T13:22:09Z</dcterms:created>
  <dcterms:modified xsi:type="dcterms:W3CDTF">2021-03-29T10:15:27Z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Addo_DocID">
    <vt:lpwstr>346f17b8-fc67-40bd-b837-ab5eaba4bac8</vt:lpwstr>
  </property>
  <property fmtid="{D5CDD505-2E9C-101B-9397-08002B2CF9AE}" pid="6" name="xd_Signature">
    <vt:bool>false</vt:bool>
  </property>
  <property fmtid="{D5CDD505-2E9C-101B-9397-08002B2CF9AE}" pid="7" name="xd_ProgID">
    <vt:lpwstr/>
  </property>
  <property fmtid="{D5CDD505-2E9C-101B-9397-08002B2CF9AE}" pid="8" name="MigrationWizId">
    <vt:lpwstr>3ec29678-00b2-4473-9672-03e6e32961f2</vt:lpwstr>
  </property>
  <property fmtid="{D5CDD505-2E9C-101B-9397-08002B2CF9AE}" pid="9" name="TriggerFlowInfo">
    <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ies>
</file>