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32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etil Utrimark" userId="1279c3cc-6e74-4314-a4cd-7d733113e553" providerId="ADAL" clId="{6F371D68-9A6D-4783-9F3E-DFF180EE0B38}"/>
    <pc:docChg chg="modSld">
      <pc:chgData name="Kjetil Utrimark" userId="1279c3cc-6e74-4314-a4cd-7d733113e553" providerId="ADAL" clId="{6F371D68-9A6D-4783-9F3E-DFF180EE0B38}" dt="2023-01-05T07:38:08.041" v="70" actId="20577"/>
      <pc:docMkLst>
        <pc:docMk/>
      </pc:docMkLst>
      <pc:sldChg chg="addSp delSp modSp mod">
        <pc:chgData name="Kjetil Utrimark" userId="1279c3cc-6e74-4314-a4cd-7d733113e553" providerId="ADAL" clId="{6F371D68-9A6D-4783-9F3E-DFF180EE0B38}" dt="2023-01-05T07:38:08.041" v="70" actId="20577"/>
        <pc:sldMkLst>
          <pc:docMk/>
          <pc:sldMk cId="3191417455" sldId="264"/>
        </pc:sldMkLst>
        <pc:spChg chg="del">
          <ac:chgData name="Kjetil Utrimark" userId="1279c3cc-6e74-4314-a4cd-7d733113e553" providerId="ADAL" clId="{6F371D68-9A6D-4783-9F3E-DFF180EE0B38}" dt="2023-01-05T07:33:34.403" v="56" actId="22"/>
          <ac:spMkLst>
            <pc:docMk/>
            <pc:sldMk cId="3191417455" sldId="264"/>
            <ac:spMk id="5" creationId="{357D348D-9334-48EE-A371-4335E1C96C8E}"/>
          </ac:spMkLst>
        </pc:spChg>
        <pc:graphicFrameChg chg="mod modGraphic">
          <ac:chgData name="Kjetil Utrimark" userId="1279c3cc-6e74-4314-a4cd-7d733113e553" providerId="ADAL" clId="{6F371D68-9A6D-4783-9F3E-DFF180EE0B38}" dt="2023-01-05T07:38:08.041" v="70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Kjetil Utrimark" userId="1279c3cc-6e74-4314-a4cd-7d733113e553" providerId="ADAL" clId="{6F371D68-9A6D-4783-9F3E-DFF180EE0B38}" dt="2023-01-05T07:37:58.052" v="68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mod ord modCrop">
          <ac:chgData name="Kjetil Utrimark" userId="1279c3cc-6e74-4314-a4cd-7d733113e553" providerId="ADAL" clId="{6F371D68-9A6D-4783-9F3E-DFF180EE0B38}" dt="2023-01-05T07:33:55.638" v="58" actId="14100"/>
          <ac:picMkLst>
            <pc:docMk/>
            <pc:sldMk cId="3191417455" sldId="264"/>
            <ac:picMk id="4" creationId="{D759B3B2-1AD1-4CEA-8A1B-4840B2BA709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05.01.2023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05.01.2023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05.01.2023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05.01.2023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05.01.2023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05.01.2023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05.01.2023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05.01.2023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05.01.2023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05.01.2023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05.01.2023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05.01.2023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05.01.2023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05.01.2023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05.01.2023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05.01.2023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05.01.2023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05.01.2023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05.01.2023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bilde 3">
            <a:extLst>
              <a:ext uri="{FF2B5EF4-FFF2-40B4-BE49-F238E27FC236}">
                <a16:creationId xmlns:a16="http://schemas.microsoft.com/office/drawing/2014/main" id="{D759B3B2-1AD1-4CEA-8A1B-4840B2BA709E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l="11926" r="3212"/>
          <a:stretch/>
        </p:blipFill>
        <p:spPr>
          <a:xfrm>
            <a:off x="5985969" y="1085850"/>
            <a:ext cx="2851643" cy="1671638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1003980"/>
              </p:ext>
            </p:extLst>
          </p:nvPr>
        </p:nvGraphicFramePr>
        <p:xfrm>
          <a:off x="237368" y="1012638"/>
          <a:ext cx="5589274" cy="361651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5143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33784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02808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29.juli.2022 – Trefelling – muskelskade i lår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1359494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/>
                        </a:rPr>
                        <a:t>Trefall på isolert linje skulle fjernes. Treet lå ikke i spenn og det ble vurdert til enkle forhold. Oppdraget ble derfor utført alene. Det ble benyttet </a:t>
                      </a:r>
                      <a:r>
                        <a:rPr lang="nb-NO" sz="1000" b="0" i="0" kern="1200" dirty="0" err="1">
                          <a:latin typeface="Red Hat Text"/>
                        </a:rPr>
                        <a:t>stangsag</a:t>
                      </a:r>
                      <a:r>
                        <a:rPr lang="nb-NO" sz="1000" b="0" i="0" kern="1200" dirty="0">
                          <a:latin typeface="Red Hat Text"/>
                        </a:rPr>
                        <a:t>. Etter å ha kuttet den ca. 15 cm tykke stammen, så kilte treets greiner seg slik at det ikke falt ned. Personen flyttet seg for å få bedre oversikt, og plutselig falt treet og traff låret. Føltes som en lårhøne og personen kunne fortsette arbeidet. Men oppsøkte lege 1.aug, men ingen skade påvist. </a:t>
                      </a:r>
                      <a:r>
                        <a:rPr lang="nb-NO" sz="1000" b="0" i="0" noProof="0" dirty="0">
                          <a:latin typeface="Red Hat Text"/>
                        </a:rPr>
                        <a:t>En uke etter skaden opplevde personen store smerter, ble påvist rift i muskel, og langtids sykemelding</a:t>
                      </a:r>
                      <a:endParaRPr lang="nb-NO" sz="1000" b="0" i="0" kern="1200" dirty="0">
                        <a:latin typeface="Red Hat Text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715947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noProof="0" dirty="0">
                          <a:latin typeface="Red Hat Text"/>
                        </a:rPr>
                        <a:t>Ikke hensiktsmessig plassering.</a:t>
                      </a:r>
                    </a:p>
                    <a:p>
                      <a:r>
                        <a:rPr lang="nb-NO" sz="1000" b="0" i="0" noProof="0" dirty="0">
                          <a:latin typeface="Red Hat Text"/>
                        </a:rPr>
                        <a:t>Mangelfull planlegging.</a:t>
                      </a:r>
                    </a:p>
                    <a:p>
                      <a:r>
                        <a:rPr lang="nb-NO" sz="1000" b="0" i="0" noProof="0" dirty="0">
                          <a:latin typeface="Red Hat Text"/>
                        </a:rPr>
                        <a:t>SJA var ikke utført.</a:t>
                      </a:r>
                    </a:p>
                    <a:p>
                      <a:r>
                        <a:rPr lang="nb-NO" sz="1000" b="0" i="0" noProof="0" dirty="0">
                          <a:latin typeface="Red Hat Text"/>
                        </a:rPr>
                        <a:t>Oppgaven ble sett på som rutine.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580158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Alvorlig:</a:t>
                      </a:r>
                      <a:br>
                        <a:rPr lang="nb-NO" sz="1000" b="0" i="0" noProof="0" dirty="0">
                          <a:latin typeface="Red Hat Text"/>
                        </a:rPr>
                      </a:br>
                      <a:r>
                        <a:rPr lang="nb-NO" sz="1000" b="0" i="0" noProof="0" dirty="0">
                          <a:latin typeface="Red Hat Text"/>
                        </a:rPr>
                        <a:t>Personen ble langtidssykemeldt. Da det tok lang tid for muskelen å restituere. 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558106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/>
                        </a:rPr>
                        <a:t>Alvorlig</a:t>
                      </a:r>
                    </a:p>
                    <a:p>
                      <a:r>
                        <a:rPr lang="nb-NO" sz="1000" b="0" i="0" u="none" strike="noStrike" noProof="0" dirty="0">
                          <a:latin typeface="Red Hat Text"/>
                        </a:rPr>
                        <a:t>Langtidsfravær fra jobb, mulighet for varige </a:t>
                      </a:r>
                      <a:r>
                        <a:rPr lang="nb-NO" sz="1000" b="0" i="0" u="none" strike="noStrike" noProof="0" dirty="0" err="1">
                          <a:latin typeface="Red Hat Text"/>
                        </a:rPr>
                        <a:t>mèn</a:t>
                      </a:r>
                      <a:r>
                        <a:rPr lang="nb-NO" sz="1000" b="0" i="0" u="none" strike="noStrike" noProof="0" dirty="0">
                          <a:latin typeface="Red Hat Text"/>
                        </a:rPr>
                        <a:t>. 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ID:36334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990645"/>
              </p:ext>
            </p:extLst>
          </p:nvPr>
        </p:nvGraphicFramePr>
        <p:xfrm>
          <a:off x="5986461" y="2828925"/>
          <a:ext cx="2851643" cy="1800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36196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464030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Bruk av SJA for å identifisere farer ved jobben.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Kvist treet slik at det ikke henger fast.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Sag stammen på et levere punkt slik at man har kontroll på stammen.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Ikke gå i stammen sin fallsone.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Ved fare for at treet henger på greinene, fest et tau før kutting starter, slik at man kan dra i treet fra trygg avstand.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4" ma:contentTypeDescription="Opprett et nytt dokument." ma:contentTypeScope="" ma:versionID="c1d44d029f185a47a4bd5026414bba11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348903e86123bb37b3afd8ce9588910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  <xsd:element ref="ns2:TaxCatchAll" minOccurs="0"/>
                <xsd:element ref="ns2:Emneor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  <xsd:enumeration value="Len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  <xsd:element name="TaxCatchAll" ma:index="22" nillable="true" ma:displayName="Taxonomy Catch All Column" ma:hidden="true" ma:list="{cde2db9f-4a84-4646-8619-9b9b44be8c77}" ma:internalName="TaxCatchAll" ma:showField="CatchAllData" ma:web="6d4a5315-78c6-4c96-bb32-0e29fe55ad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mneord" ma:index="23" nillable="true" ma:displayName="Emneord" ma:description="Skriv inn emneord eller velg fra liste" ma:format="Dropdown" ma:internalName="Emneord">
      <xsd:simpleType>
        <xsd:union memberTypes="dms:Text">
          <xsd:simpleType>
            <xsd:restriction base="dms:Choice">
              <xsd:enumeration value="Angi emneor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d4a5315-78c6-4c96-bb32-0e29fe55ad16" xsi:nil="true"/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Emneord xmlns="6d4a5315-78c6-4c96-bb32-0e29fe55ad16" xsi:nil="true"/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AED0AC-F742-4A40-B6B4-718B65DEBA54}"/>
</file>

<file path=customXml/itemProps2.xml><?xml version="1.0" encoding="utf-8"?>
<ds:datastoreItem xmlns:ds="http://schemas.openxmlformats.org/officeDocument/2006/customXml" ds:itemID="{5B5B1BAC-5AF3-426D-AD74-361DCA4992AF}">
  <ds:schemaRefs>
    <ds:schemaRef ds:uri="a8f0b6f9-2b67-4617-a70c-e96b3cb34168"/>
    <ds:schemaRef ds:uri="bd6ed28d-af38-44fd-b7e0-25d28c6ead1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4428</TotalTime>
  <Words>249</Words>
  <Application>Microsoft Office PowerPoint</Application>
  <PresentationFormat>Skjermfremvisning (16:9)</PresentationFormat>
  <Paragraphs>21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Kjetil Utrimark</cp:lastModifiedBy>
  <cp:revision>4</cp:revision>
  <dcterms:created xsi:type="dcterms:W3CDTF">2017-08-30T13:22:09Z</dcterms:created>
  <dcterms:modified xsi:type="dcterms:W3CDTF">2023-01-05T07:38:11Z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MediaServiceImageTags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  <property fmtid="{D5CDD505-2E9C-101B-9397-08002B2CF9AE}" pid="13" name="MigrationWizId">
    <vt:lpwstr>3ec29678-00b2-4473-9672-03e6e32961f2</vt:lpwstr>
  </property>
  <property fmtid="{D5CDD505-2E9C-101B-9397-08002B2CF9AE}" pid="14" name="TriggerFlowInfo">
    <vt:lpwstr/>
  </property>
</Properties>
</file>