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7"/>
  </p:notesMasterIdLst>
  <p:sldIdLst>
    <p:sldId id="264" r:id="rId5"/>
    <p:sldId id="265" r:id="rId6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E6E841-D386-4F61-A994-470647EDBC75}" v="2" dt="2021-12-15T14:08:54.115"/>
    <p1510:client id="{B7C82D52-B3F7-438E-9492-778263BA83D4}" v="1" dt="2021-03-12T12:29:27.4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1" d="100"/>
          <a:sy n="131" d="100"/>
        </p:scale>
        <p:origin x="81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le Ruud" userId="S::jarle.ruud@elvia.no::d1d98966-8d1e-40ed-9ddc-76dc284afcd1" providerId="AD" clId="Web-{70E6E841-D386-4F61-A994-470647EDBC75}"/>
    <pc:docChg chg="sldOrd">
      <pc:chgData name="Jarle Ruud" userId="S::jarle.ruud@elvia.no::d1d98966-8d1e-40ed-9ddc-76dc284afcd1" providerId="AD" clId="Web-{70E6E841-D386-4F61-A994-470647EDBC75}" dt="2021-12-15T14:08:54.115" v="1"/>
      <pc:docMkLst>
        <pc:docMk/>
      </pc:docMkLst>
      <pc:sldChg chg="ord">
        <pc:chgData name="Jarle Ruud" userId="S::jarle.ruud@elvia.no::d1d98966-8d1e-40ed-9ddc-76dc284afcd1" providerId="AD" clId="Web-{70E6E841-D386-4F61-A994-470647EDBC75}" dt="2021-12-15T14:08:49.646" v="0"/>
        <pc:sldMkLst>
          <pc:docMk/>
          <pc:sldMk cId="3191417455" sldId="264"/>
        </pc:sldMkLst>
      </pc:sldChg>
      <pc:sldChg chg="ord">
        <pc:chgData name="Jarle Ruud" userId="S::jarle.ruud@elvia.no::d1d98966-8d1e-40ed-9ddc-76dc284afcd1" providerId="AD" clId="Web-{70E6E841-D386-4F61-A994-470647EDBC75}" dt="2021-12-15T14:08:54.115" v="1"/>
        <pc:sldMkLst>
          <pc:docMk/>
          <pc:sldMk cId="376759124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15.12.2021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15.12.2021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15.12.2021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15.12.2021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15.12.2021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15.12.2021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15.12.2021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15.12.2021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15.12.2021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15.12.2021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15.12.2021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15.12.2021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15.12.2021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15.12.2021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15.12.2021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15.12.2021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15.12.2021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15.12.2021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15.12.2021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>
            <a:extLst>
              <a:ext uri="{FF2B5EF4-FFF2-40B4-BE49-F238E27FC236}">
                <a16:creationId xmlns:a16="http://schemas.microsoft.com/office/drawing/2014/main" id="{357D348D-9334-48EE-A371-4335E1C96C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986462" y="1085850"/>
            <a:ext cx="2851644" cy="1671637"/>
          </a:xfrm>
        </p:spPr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 - Operativt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3775856"/>
              </p:ext>
            </p:extLst>
          </p:nvPr>
        </p:nvGraphicFramePr>
        <p:xfrm>
          <a:off x="477366" y="1085850"/>
          <a:ext cx="5201914" cy="35797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69405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21-januar-2021 – Reparasjon av lavspent-linje – Fall til lavere nivå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51430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0" kern="1200" dirty="0">
                          <a:latin typeface="Red Hat Text" panose="02010503040201060303" pitchFamily="2" charset="77"/>
                        </a:rPr>
                        <a:t>Reparasjon av skadet lavspent linje. Linjene markert rødt skulle fires ut for så og repareres på bakkenivå. Det hadde vært en lang kuldeperiode (-10) i tiden før reparasjonen. Denne dagen var det regn men det lå fortsatt snø på bakken. Det ble gjennomført SJA før arbeidet startet, og gjort en råtesjekk ved å sparke i stolpen med sko og stolpesko. Korrekt verneutstyr ble brukt. Ved utfiring av det siste strekket knakk stolpen i roten, og montør falt til bakken sammen med stolpe.  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717901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b="0" i="0" dirty="0">
                          <a:latin typeface="Red Hat Text" panose="02010503040201060303" pitchFamily="2" charset="77"/>
                        </a:rPr>
                        <a:t>Råte ikke avdekket av netteier, stolpe ikke hvitmerket eller byttet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b="0" i="0" dirty="0">
                          <a:latin typeface="Red Hat Text" panose="02010503040201060303" pitchFamily="2" charset="77"/>
                        </a:rPr>
                        <a:t>Instruks som inneholder egenkontroll av råte er ikke lett tilgjengelig for montør. (REN, Netteier, Leverandør)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b="0" i="0" dirty="0">
                          <a:latin typeface="Red Hat Text" panose="02010503040201060303" pitchFamily="2" charset="77"/>
                        </a:rPr>
                        <a:t>Manglende etablering av sikkerhetstiltak ved endring av strekkbelasting av stolpe.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754189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0" noProof="0" dirty="0">
                          <a:latin typeface="Red Hat Text" panose="02010503040201060303" pitchFamily="2" charset="77"/>
                        </a:rPr>
                        <a:t>Alvorlig – Slag mot hodet i fallet, kvist punkterte kinnet, kvist laget kutt nær øyet.  Personen ble hentet av luftambulanse og sendt til sykehus for operasjon. Utskrevet 25. januar. </a:t>
                      </a:r>
                    </a:p>
                    <a:p>
                      <a:endParaRPr lang="nb-NO" sz="9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50376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0" u="none" strike="noStrike" noProof="0" dirty="0">
                          <a:latin typeface="Red Hat Text" panose="02010503040201060303" pitchFamily="2" charset="77"/>
                        </a:rPr>
                        <a:t>Alvorlig – Ved litt endrede omstendigheter kunne dette blitt en ulykke med verst tenkelig utfall.  </a:t>
                      </a:r>
                      <a:endParaRPr lang="nb-NO" sz="9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104535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035553"/>
              </p:ext>
            </p:extLst>
          </p:nvPr>
        </p:nvGraphicFramePr>
        <p:xfrm>
          <a:off x="5986461" y="2828925"/>
          <a:ext cx="2851643" cy="1800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36196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64030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Gjør en god vurdering av stolpens tilstand. Svakheter ved stolpen kan ikke alltid avdekkes visuelt.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Sjekk av råte gjøres før klatring. Kan være utfordrende vinter, da må andre tiltak vurderes.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Dersom strekkrefter i stolpen endres, må bardunering, eller andre kompenserende tiltak utføres.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Lift kan vurderes som metodikk der tilgang er mulig. </a:t>
                      </a:r>
                    </a:p>
                    <a:p>
                      <a:endParaRPr lang="nb-NO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9" name="Bilde 8">
            <a:extLst>
              <a:ext uri="{FF2B5EF4-FFF2-40B4-BE49-F238E27FC236}">
                <a16:creationId xmlns:a16="http://schemas.microsoft.com/office/drawing/2014/main" id="{C5DF6ADB-CB32-4E17-BD02-51A8B51B3A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6461" y="1085849"/>
            <a:ext cx="2851643" cy="167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bilde 3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97C9CA6B-3E50-4CF0-A71C-A1FE1E662057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1" b="1801"/>
          <a:stretch>
            <a:fillRect/>
          </a:stretch>
        </p:blipFill>
        <p:spPr>
          <a:xfrm>
            <a:off x="5986463" y="1085850"/>
            <a:ext cx="2851150" cy="1671638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 - Administrativt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5274517"/>
              </p:ext>
            </p:extLst>
          </p:nvPr>
        </p:nvGraphicFramePr>
        <p:xfrm>
          <a:off x="477366" y="1085850"/>
          <a:ext cx="5201914" cy="33706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93257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21-januar-2021 – reparasjon av lavspent-linje – Fall til lavere nivå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99775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0" kern="1200" dirty="0">
                          <a:latin typeface="Red Hat Text" panose="02010503040201060303" pitchFamily="2" charset="77"/>
                        </a:rPr>
                        <a:t>Reparasjon av skadet lavspent linje. Linjene markert rødt skulle fires ut for så og repareres på bakkenivå. Det hadde vært en lang kuldeperiode (-10) i tiden før reparasjonen. Denne dagen var det regn men det lå fortsatt snø på bakken. Det ble gjennomført SJA før arbeidet startet, og gjort en råtesjekk ved å sparke i stolpen med sko og stolpesko. Korrekt verneutstyr ble brukt. Ved utfiring av det siste strekket knakk stolpen i roten, og montør falt til bakken sammen med stolpe. 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Råte ikke avdekket av netteier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Gode instrukser for klatring som inneholder egenkontroll ikke lett tilgjengelig for montør.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Gode rutiner for sjekk av stolpens tilstand ikke etablert</a:t>
                      </a:r>
                    </a:p>
                    <a:p>
                      <a:pPr marL="171450" marR="0" lvl="0" indent="-171450" algn="l" defTabSz="6857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Manglende etablering av sikkerhetstiltak ved endring av strekkbelasting.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0" noProof="0" dirty="0">
                          <a:latin typeface="Red Hat Text" panose="02010503040201060303" pitchFamily="2" charset="77"/>
                        </a:rPr>
                        <a:t>Alvorlig – Slag mot hodet i fallet, kvist punkterte kinnet, kvist laget kutt nær øyet.  Personen ble hentet av luftambulanse og sendt til sykehus for operasjon. Utskrevet 25. januar.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363627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0" u="none" strike="noStrike" noProof="0" dirty="0">
                          <a:latin typeface="Red Hat Text" panose="02010503040201060303" pitchFamily="2" charset="77"/>
                        </a:rPr>
                        <a:t>Alvorlig – Ved litt endrede omstendigheter kunne dette blitt en ulykke med verst tenkelig utfall.  </a:t>
                      </a:r>
                      <a:endParaRPr lang="nb-NO" sz="9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104535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071153"/>
              </p:ext>
            </p:extLst>
          </p:nvPr>
        </p:nvGraphicFramePr>
        <p:xfrm>
          <a:off x="5986461" y="2828925"/>
          <a:ext cx="2851643" cy="1800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36196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64030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Netteier reviderer sine rutiner for stolpekontroll, samt vurderer nettet for lignende avvik og utbedrer.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Tiltak for sikker klatring i stolper må være samlet i en instruks, slik at informasjon er lett tilgjengelig for montør. Bransjestandard bør være et mål. 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Opplæring av montører med fokus på egenkontroll av stolpe samt etablering av sikringstiltak.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Lift bør vurderes i planlegging av oppdrag. </a:t>
                      </a:r>
                    </a:p>
                    <a:p>
                      <a:endParaRPr lang="nb-NO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  <p:pic>
        <p:nvPicPr>
          <p:cNvPr id="12" name="Bilde 11">
            <a:extLst>
              <a:ext uri="{FF2B5EF4-FFF2-40B4-BE49-F238E27FC236}">
                <a16:creationId xmlns:a16="http://schemas.microsoft.com/office/drawing/2014/main" id="{92AFC4F1-1CBC-478F-A142-0DF1F5643E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6461" y="1085849"/>
            <a:ext cx="2851643" cy="167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591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18" ma:contentTypeDescription="Opprett et nytt dokument." ma:contentTypeScope="" ma:versionID="3922a91f6c3a69607b78090598cbbc3b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076193ae53fdd140c9626d4511f38c0c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6DFDA9-4628-496A-945A-221F75F7936D}"/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8f0b6f9-2b67-4617-a70c-e96b3cb34168"/>
    <ds:schemaRef ds:uri="http://purl.org/dc/terms/"/>
    <ds:schemaRef ds:uri="bd6ed28d-af38-44fd-b7e0-25d28c6ead1c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1231</TotalTime>
  <Words>542</Words>
  <Application>Microsoft Office PowerPoint</Application>
  <PresentationFormat>Skjermfremvisning (16:9)</PresentationFormat>
  <Paragraphs>37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1_Office-tema</vt:lpstr>
      <vt:lpstr>Læringsark - Operativt</vt:lpstr>
      <vt:lpstr>Læringsark - Administrativt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Kjetil Utrimark</cp:lastModifiedBy>
  <cp:revision>5</cp:revision>
  <dcterms:created xsi:type="dcterms:W3CDTF">2017-08-30T13:22:09Z</dcterms:created>
  <dcterms:modified xsi:type="dcterms:W3CDTF">2021-12-15T14:09:00Z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MigrationWizId">
    <vt:lpwstr>3ec29678-00b2-4473-9672-03e6e32961f2</vt:lpwstr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</Properties>
</file>